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78"/>
  </p:notesMasterIdLst>
  <p:sldIdLst>
    <p:sldId id="296" r:id="rId2"/>
    <p:sldId id="311" r:id="rId3"/>
    <p:sldId id="437" r:id="rId4"/>
    <p:sldId id="476" r:id="rId5"/>
    <p:sldId id="475" r:id="rId6"/>
    <p:sldId id="474" r:id="rId7"/>
    <p:sldId id="473" r:id="rId8"/>
    <p:sldId id="312" r:id="rId9"/>
    <p:sldId id="313" r:id="rId10"/>
    <p:sldId id="427" r:id="rId11"/>
    <p:sldId id="429" r:id="rId12"/>
    <p:sldId id="428" r:id="rId13"/>
    <p:sldId id="430" r:id="rId14"/>
    <p:sldId id="482" r:id="rId15"/>
    <p:sldId id="479" r:id="rId16"/>
    <p:sldId id="480" r:id="rId17"/>
    <p:sldId id="481" r:id="rId18"/>
    <p:sldId id="315" r:id="rId19"/>
    <p:sldId id="395" r:id="rId20"/>
    <p:sldId id="396" r:id="rId21"/>
    <p:sldId id="400" r:id="rId22"/>
    <p:sldId id="426" r:id="rId23"/>
    <p:sldId id="397" r:id="rId24"/>
    <p:sldId id="394" r:id="rId25"/>
    <p:sldId id="398" r:id="rId26"/>
    <p:sldId id="399" r:id="rId27"/>
    <p:sldId id="402" r:id="rId28"/>
    <p:sldId id="401" r:id="rId29"/>
    <p:sldId id="317" r:id="rId30"/>
    <p:sldId id="431" r:id="rId31"/>
    <p:sldId id="472" r:id="rId32"/>
    <p:sldId id="316" r:id="rId33"/>
    <p:sldId id="432" r:id="rId34"/>
    <p:sldId id="319" r:id="rId35"/>
    <p:sldId id="318" r:id="rId36"/>
    <p:sldId id="436" r:id="rId37"/>
    <p:sldId id="433" r:id="rId38"/>
    <p:sldId id="434" r:id="rId39"/>
    <p:sldId id="435" r:id="rId40"/>
    <p:sldId id="438" r:id="rId41"/>
    <p:sldId id="439" r:id="rId42"/>
    <p:sldId id="440" r:id="rId43"/>
    <p:sldId id="441" r:id="rId44"/>
    <p:sldId id="442" r:id="rId45"/>
    <p:sldId id="443" r:id="rId46"/>
    <p:sldId id="447" r:id="rId47"/>
    <p:sldId id="444" r:id="rId48"/>
    <p:sldId id="445" r:id="rId49"/>
    <p:sldId id="448" r:id="rId50"/>
    <p:sldId id="449" r:id="rId51"/>
    <p:sldId id="450" r:id="rId52"/>
    <p:sldId id="451" r:id="rId53"/>
    <p:sldId id="452" r:id="rId54"/>
    <p:sldId id="455" r:id="rId55"/>
    <p:sldId id="456" r:id="rId56"/>
    <p:sldId id="457" r:id="rId57"/>
    <p:sldId id="459" r:id="rId58"/>
    <p:sldId id="477" r:id="rId59"/>
    <p:sldId id="458" r:id="rId60"/>
    <p:sldId id="478" r:id="rId61"/>
    <p:sldId id="453" r:id="rId62"/>
    <p:sldId id="454" r:id="rId63"/>
    <p:sldId id="464" r:id="rId64"/>
    <p:sldId id="465" r:id="rId65"/>
    <p:sldId id="460" r:id="rId66"/>
    <p:sldId id="466" r:id="rId67"/>
    <p:sldId id="461" r:id="rId68"/>
    <p:sldId id="467" r:id="rId69"/>
    <p:sldId id="483" r:id="rId70"/>
    <p:sldId id="463" r:id="rId71"/>
    <p:sldId id="462" r:id="rId72"/>
    <p:sldId id="471" r:id="rId73"/>
    <p:sldId id="468" r:id="rId74"/>
    <p:sldId id="469" r:id="rId75"/>
    <p:sldId id="470" r:id="rId76"/>
    <p:sldId id="297" r:id="rId77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5" userDrawn="1">
          <p15:clr>
            <a:srgbClr val="A4A3A4"/>
          </p15:clr>
        </p15:guide>
        <p15:guide id="2" pos="6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2DD"/>
    <a:srgbClr val="F47920"/>
    <a:srgbClr val="7ECBB6"/>
    <a:srgbClr val="E86741"/>
    <a:srgbClr val="E174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49"/>
    <p:restoredTop sz="94694"/>
  </p:normalViewPr>
  <p:slideViewPr>
    <p:cSldViewPr snapToGrid="0" snapToObjects="1">
      <p:cViewPr varScale="1">
        <p:scale>
          <a:sx n="103" d="100"/>
          <a:sy n="103" d="100"/>
        </p:scale>
        <p:origin x="878" y="77"/>
      </p:cViewPr>
      <p:guideLst>
        <p:guide orient="horz" pos="305"/>
        <p:guide pos="61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notesMaster" Target="notesMasters/notesMaster1.xml"/><Relationship Id="rId8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40.png>
</file>

<file path=ppt/media/image5.png>
</file>

<file path=ppt/media/image50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9AD634-B286-CF4C-B608-BAEDD7C846A9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B6ED8-9D91-5E4C-8236-27D5494A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4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324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2425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48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947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857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163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1139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520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388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234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9640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B2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03503" y="716074"/>
            <a:ext cx="6992433" cy="1122966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80000"/>
              </a:lnSpc>
              <a:defRPr sz="5400" b="1" i="0" baseline="0">
                <a:solidFill>
                  <a:schemeClr val="bg1"/>
                </a:solidFill>
                <a:latin typeface="+mn-lt"/>
                <a:ea typeface="Avenir Next" charset="0"/>
                <a:cs typeface="Avenir Next" charset="0"/>
              </a:defRPr>
            </a:lvl1pPr>
          </a:lstStyle>
          <a:p>
            <a:r>
              <a:rPr lang="en-US" dirty="0"/>
              <a:t>TITLE GOES HERE IN CAPS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3504" y="2315924"/>
            <a:ext cx="6858000" cy="33428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 baseline="0">
                <a:solidFill>
                  <a:schemeClr val="bg1"/>
                </a:solidFill>
                <a:latin typeface="+mn-lt"/>
                <a:ea typeface="Avenir Next Medium" charset="0"/>
                <a:cs typeface="Avenir Next Medium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 title goes here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74703" y="2823957"/>
            <a:ext cx="77058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03250" y="3147348"/>
            <a:ext cx="6142455" cy="33813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500" b="0" i="0">
                <a:solidFill>
                  <a:schemeClr val="bg1"/>
                </a:solidFill>
                <a:latin typeface="+mn-lt"/>
                <a:ea typeface="Avenir Next" charset="0"/>
                <a:cs typeface="Avenir Next" charset="0"/>
              </a:defRPr>
            </a:lvl1pPr>
          </a:lstStyle>
          <a:p>
            <a:pPr lvl="0"/>
            <a:r>
              <a:rPr lang="en-US" dirty="0"/>
              <a:t>Date / location / additional info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221" y="3808875"/>
            <a:ext cx="9372513" cy="144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1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B2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74703" y="2823957"/>
            <a:ext cx="77058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221" y="3808875"/>
            <a:ext cx="9372513" cy="1449751"/>
          </a:xfrm>
          <a:prstGeom prst="rect">
            <a:avLst/>
          </a:prstGeom>
        </p:spPr>
      </p:pic>
      <p:sp>
        <p:nvSpPr>
          <p:cNvPr id="9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74703" y="4195977"/>
            <a:ext cx="1258371" cy="65722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2134535" y="4195977"/>
            <a:ext cx="1258371" cy="65722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603503" y="716074"/>
            <a:ext cx="6992433" cy="1122966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80000"/>
              </a:lnSpc>
              <a:defRPr sz="5400" b="1" i="0" baseline="0">
                <a:solidFill>
                  <a:schemeClr val="bg1"/>
                </a:solidFill>
                <a:latin typeface="+mn-lt"/>
                <a:ea typeface="Avenir Next" charset="0"/>
                <a:cs typeface="Avenir Next" charset="0"/>
              </a:defRPr>
            </a:lvl1pPr>
          </a:lstStyle>
          <a:p>
            <a:r>
              <a:rPr lang="en-US" dirty="0"/>
              <a:t>TITLE GOES HERE IN CAPS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3504" y="2315924"/>
            <a:ext cx="6858000" cy="33428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 baseline="0">
                <a:solidFill>
                  <a:schemeClr val="bg1"/>
                </a:solidFill>
                <a:latin typeface="+mn-lt"/>
                <a:ea typeface="Avenir Next Medium" charset="0"/>
                <a:cs typeface="Avenir Next Medium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 title goes here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03250" y="3147348"/>
            <a:ext cx="6142455" cy="33813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500" b="0" i="0">
                <a:solidFill>
                  <a:schemeClr val="bg1"/>
                </a:solidFill>
                <a:latin typeface="+mn-lt"/>
                <a:ea typeface="Avenir Next" charset="0"/>
                <a:cs typeface="Avenir Next" charset="0"/>
              </a:defRPr>
            </a:lvl1pPr>
          </a:lstStyle>
          <a:p>
            <a:pPr lvl="0"/>
            <a:r>
              <a:rPr lang="en-US" dirty="0"/>
              <a:t>Date / location / additional info</a:t>
            </a:r>
          </a:p>
        </p:txBody>
      </p:sp>
    </p:spTree>
    <p:extLst>
      <p:ext uri="{BB962C8B-B14F-4D97-AF65-F5344CB8AC3E}">
        <p14:creationId xmlns:p14="http://schemas.microsoft.com/office/powerpoint/2010/main" val="1195713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7807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 userDrawn="1"/>
        </p:nvCxnSpPr>
        <p:spPr>
          <a:xfrm>
            <a:off x="674703" y="2823957"/>
            <a:ext cx="77058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475" y="-67296"/>
            <a:ext cx="9364203" cy="1448465"/>
          </a:xfrm>
          <a:prstGeom prst="rect">
            <a:avLst/>
          </a:prstGeom>
        </p:spPr>
      </p:pic>
      <p:sp>
        <p:nvSpPr>
          <p:cNvPr id="17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>
            <a:lvl1pPr>
              <a:buClr>
                <a:srgbClr val="00B2DD"/>
              </a:buClr>
              <a:defRPr>
                <a:solidFill>
                  <a:schemeClr val="tx1"/>
                </a:solidFill>
              </a:defRPr>
            </a:lvl1pPr>
          </a:lstStyle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Important parts of the text can be </a:t>
            </a:r>
            <a:r>
              <a:rPr lang="en-US" b="1" dirty="0">
                <a:latin typeface="+mn-lt"/>
                <a:ea typeface="Avenir Next Demi Bold" charset="0"/>
                <a:cs typeface="Avenir Next Demi Bold" charset="0"/>
              </a:rPr>
              <a:t>highlighted in demi bold weight</a:t>
            </a:r>
            <a:r>
              <a:rPr lang="en-US" dirty="0">
                <a:latin typeface="+mn-lt"/>
              </a:rPr>
              <a:t> for added impact.</a:t>
            </a:r>
          </a:p>
          <a:p>
            <a:pPr>
              <a:buClr>
                <a:srgbClr val="00B2DD"/>
              </a:buClr>
            </a:pPr>
            <a:r>
              <a:rPr lang="en-US" dirty="0" err="1">
                <a:latin typeface="+mn-lt"/>
              </a:rPr>
              <a:t>Nunc</a:t>
            </a:r>
            <a:r>
              <a:rPr lang="en-US" dirty="0">
                <a:latin typeface="+mn-lt"/>
              </a:rPr>
              <a:t> a </a:t>
            </a:r>
            <a:r>
              <a:rPr lang="en-US" dirty="0" err="1">
                <a:latin typeface="+mn-lt"/>
              </a:rPr>
              <a:t>nisl</a:t>
            </a:r>
            <a:r>
              <a:rPr lang="en-US" dirty="0">
                <a:latin typeface="+mn-lt"/>
              </a:rPr>
              <a:t> vitae </a:t>
            </a:r>
            <a:r>
              <a:rPr lang="en-US" b="1" dirty="0" err="1">
                <a:latin typeface="+mn-lt"/>
                <a:ea typeface="Avenir Next Demi Bold" charset="0"/>
                <a:cs typeface="Avenir Next Demi Bold" charset="0"/>
              </a:rPr>
              <a:t>massa</a:t>
            </a:r>
            <a:r>
              <a:rPr lang="en-US" b="1" dirty="0">
                <a:latin typeface="+mn-lt"/>
                <a:ea typeface="Avenir Next Demi Bold" charset="0"/>
                <a:cs typeface="Avenir Next Demi Bold" charset="0"/>
              </a:rPr>
              <a:t> </a:t>
            </a:r>
            <a:r>
              <a:rPr lang="en-US" b="1" dirty="0" err="1">
                <a:latin typeface="+mn-lt"/>
                <a:ea typeface="Avenir Next Demi Bold" charset="0"/>
                <a:cs typeface="Avenir Next Demi Bold" charset="0"/>
              </a:rPr>
              <a:t>volutpat</a:t>
            </a:r>
            <a:r>
              <a:rPr lang="en-US" b="1" dirty="0">
                <a:latin typeface="+mn-lt"/>
                <a:ea typeface="Avenir Next Demi Bold" charset="0"/>
                <a:cs typeface="Avenir Next Demi Bold" charset="0"/>
              </a:rPr>
              <a:t> </a:t>
            </a:r>
            <a:r>
              <a:rPr lang="en-US" b="1" dirty="0" err="1">
                <a:latin typeface="+mn-lt"/>
                <a:ea typeface="Avenir Next Demi Bold" charset="0"/>
                <a:cs typeface="Avenir Next Demi Bold" charset="0"/>
              </a:rPr>
              <a:t>volutpat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Sed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bibendum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mauris</a:t>
            </a:r>
            <a:r>
              <a:rPr lang="en-US" dirty="0">
                <a:latin typeface="+mn-lt"/>
              </a:rPr>
              <a:t> id </a:t>
            </a:r>
            <a:r>
              <a:rPr lang="en-US" dirty="0" err="1">
                <a:latin typeface="+mn-lt"/>
              </a:rPr>
              <a:t>rutrum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feugiat</a:t>
            </a:r>
            <a:r>
              <a:rPr lang="en-US" dirty="0">
                <a:latin typeface="+mn-lt"/>
              </a:rPr>
              <a:t>.</a:t>
            </a:r>
          </a:p>
          <a:p>
            <a:pPr>
              <a:buClr>
                <a:srgbClr val="00B2DD"/>
              </a:buClr>
            </a:pPr>
            <a:r>
              <a:rPr lang="en-US" b="1" dirty="0">
                <a:latin typeface="+mn-lt"/>
                <a:ea typeface="Avenir Next Demi Bold" charset="0"/>
                <a:cs typeface="Avenir Next Demi Bold" charset="0"/>
              </a:rPr>
              <a:t>Or every bullet point can be in demi bold</a:t>
            </a:r>
            <a:r>
              <a:rPr lang="en-US" dirty="0">
                <a:latin typeface="+mn-lt"/>
              </a:rPr>
              <a:t>.</a:t>
            </a:r>
          </a:p>
          <a:p>
            <a:r>
              <a:rPr lang="en-US" dirty="0" err="1"/>
              <a:t>Nunc</a:t>
            </a:r>
            <a:r>
              <a:rPr lang="en-US" dirty="0"/>
              <a:t> a </a:t>
            </a:r>
            <a:r>
              <a:rPr lang="en-US" dirty="0" err="1"/>
              <a:t>nisl</a:t>
            </a:r>
            <a:r>
              <a:rPr lang="en-US" dirty="0"/>
              <a:t> vitae </a:t>
            </a:r>
            <a:r>
              <a:rPr lang="en-US" b="1" dirty="0" err="1">
                <a:ea typeface="Avenir Next Demi Bold" charset="0"/>
                <a:cs typeface="Avenir Next Demi Bold" charset="0"/>
              </a:rPr>
              <a:t>massa</a:t>
            </a:r>
            <a:r>
              <a:rPr lang="en-US" b="1" dirty="0">
                <a:ea typeface="Avenir Next Demi Bold" charset="0"/>
                <a:cs typeface="Avenir Next Demi Bold" charset="0"/>
              </a:rPr>
              <a:t> </a:t>
            </a:r>
            <a:r>
              <a:rPr lang="en-US" b="1" dirty="0" err="1">
                <a:ea typeface="Avenir Next Demi Bold" charset="0"/>
                <a:cs typeface="Avenir Next Demi Bold" charset="0"/>
              </a:rPr>
              <a:t>volutpat</a:t>
            </a:r>
            <a:r>
              <a:rPr lang="en-US" b="1" dirty="0">
                <a:ea typeface="Avenir Next Demi Bold" charset="0"/>
                <a:cs typeface="Avenir Next Demi Bold" charset="0"/>
              </a:rPr>
              <a:t> </a:t>
            </a:r>
            <a:r>
              <a:rPr lang="en-US" b="1" dirty="0" err="1">
                <a:ea typeface="Avenir Next Demi Bold" charset="0"/>
                <a:cs typeface="Avenir Next Demi Bold" charset="0"/>
              </a:rPr>
              <a:t>volutpat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id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4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 dirty="0">
                <a:solidFill>
                  <a:srgbClr val="00B2DD"/>
                </a:solidFill>
                <a:latin typeface="+mn-lt"/>
              </a:rPr>
              <a:t>Page title (more bullet points)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21445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0438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80" r:id="rId2"/>
    <p:sldLayoutId id="2147483667" r:id="rId3"/>
    <p:sldLayoutId id="2147483693" r:id="rId4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3659" cy="5143499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603504" y="1499719"/>
            <a:ext cx="5965738" cy="112392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pPr>
              <a:lnSpc>
                <a:spcPct val="80000"/>
              </a:lnSpc>
            </a:pPr>
            <a:r>
              <a:rPr lang="en-US" sz="4400" dirty="0">
                <a:solidFill>
                  <a:srgbClr val="00B2DD"/>
                </a:solidFill>
                <a:latin typeface="+mn-lt"/>
              </a:rPr>
              <a:t>On the differentially private comparison of probability distributions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03504" y="3655605"/>
            <a:ext cx="6858000" cy="33428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i="0" kern="1200" baseline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B2DD"/>
                </a:solidFill>
                <a:latin typeface="+mn-lt"/>
              </a:rPr>
              <a:t>Mary Scott</a:t>
            </a:r>
            <a:r>
              <a:rPr lang="en-US" dirty="0">
                <a:solidFill>
                  <a:srgbClr val="00B2DD"/>
                </a:solidFill>
                <a:latin typeface="+mn-lt"/>
              </a:rPr>
              <a:t>, Sayan Biswas, Graham Cormode, Carsten Maple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603504" y="4254329"/>
            <a:ext cx="6858000" cy="3342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Avenir Next Medium" charset="0"/>
                <a:ea typeface="Avenir Next Medium" charset="0"/>
                <a:cs typeface="Avenir Next Medium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0" i="0" dirty="0">
                <a:solidFill>
                  <a:srgbClr val="00B2DD"/>
                </a:solidFill>
                <a:latin typeface="+mn-lt"/>
                <a:ea typeface="Avenir Next" charset="0"/>
                <a:cs typeface="Avenir Next" charset="0"/>
              </a:rPr>
              <a:t>Theory Day 2023 (Thursday 8</a:t>
            </a:r>
            <a:r>
              <a:rPr lang="en-US" sz="1500" b="0" i="0" baseline="30000" dirty="0">
                <a:solidFill>
                  <a:srgbClr val="00B2DD"/>
                </a:solidFill>
                <a:latin typeface="+mn-lt"/>
                <a:ea typeface="Avenir Next" charset="0"/>
                <a:cs typeface="Avenir Next" charset="0"/>
              </a:rPr>
              <a:t>th</a:t>
            </a:r>
            <a:r>
              <a:rPr lang="en-US" sz="1500" b="0" i="0" dirty="0">
                <a:solidFill>
                  <a:srgbClr val="00B2DD"/>
                </a:solidFill>
                <a:latin typeface="+mn-lt"/>
                <a:ea typeface="Avenir Next" charset="0"/>
                <a:cs typeface="Avenir Next" charset="0"/>
              </a:rPr>
              <a:t> June)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674703" y="4123366"/>
            <a:ext cx="7705817" cy="0"/>
          </a:xfrm>
          <a:prstGeom prst="line">
            <a:avLst/>
          </a:prstGeom>
          <a:ln>
            <a:solidFill>
              <a:srgbClr val="00B2D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899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368775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Privately compare two different distributions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Motivation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00530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368775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Privately compare two different distributions</a:t>
            </a:r>
          </a:p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How about a distribution of data evolving with time?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Motivation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8649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368775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Privately compare two different distributions</a:t>
            </a:r>
          </a:p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How about a distribution of data evolving with time?</a:t>
            </a:r>
          </a:p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Application: max level of river over time to predict chance that flood will occur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Motivation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51796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368775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Privately compare two different distributions</a:t>
            </a:r>
          </a:p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How about a distribution of data evolving with time?</a:t>
            </a:r>
          </a:p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Application: max level of river over time to predict chance that flood will occur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Motivation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3F50F27-3F61-F662-647E-A491BD46E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659" y="1763577"/>
            <a:ext cx="3387814" cy="226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E9A9BE-34EE-C4FD-9B58-5F454AB7AFAC}"/>
              </a:ext>
            </a:extLst>
          </p:cNvPr>
          <p:cNvSpPr txBox="1"/>
          <p:nvPr/>
        </p:nvSpPr>
        <p:spPr>
          <a:xfrm>
            <a:off x="5456664" y="3952366"/>
            <a:ext cx="244420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Credit: Cross Validated, Stack Exchange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9951416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650B6E-0016-D6B8-EC2C-2BA500B19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39" y="976437"/>
            <a:ext cx="4902469" cy="327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609D65-188F-1981-16C6-12F593AB0078}"/>
              </a:ext>
            </a:extLst>
          </p:cNvPr>
          <p:cNvSpPr txBox="1"/>
          <p:nvPr/>
        </p:nvSpPr>
        <p:spPr>
          <a:xfrm>
            <a:off x="884239" y="4278780"/>
            <a:ext cx="4902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Credit: Arheimer, Berit, and Göran Lindström. “Electricity vs Ecosystems - understanding and predicting hydropower impact on Swedish river flow.” </a:t>
            </a:r>
            <a:r>
              <a:rPr lang="en-GB" sz="1000" i="1" dirty="0"/>
              <a:t>Proceedings of the International Association of Hydrological Sciences</a:t>
            </a:r>
            <a:r>
              <a:rPr lang="en-GB" sz="1000" dirty="0"/>
              <a:t> 364 (2014): 313-319.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04305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650B6E-0016-D6B8-EC2C-2BA500B19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39" y="976437"/>
            <a:ext cx="4902469" cy="327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0DCCC5-9425-9BBC-2251-F09FE47583B9}"/>
              </a:ext>
            </a:extLst>
          </p:cNvPr>
          <p:cNvSpPr txBox="1"/>
          <p:nvPr/>
        </p:nvSpPr>
        <p:spPr>
          <a:xfrm>
            <a:off x="6021659" y="1397620"/>
            <a:ext cx="255734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b="1" dirty="0"/>
              <a:t>(a)</a:t>
            </a:r>
            <a:r>
              <a:rPr lang="en-GB" sz="1300" dirty="0"/>
              <a:t> simulated average seasonal distribution, annual maximum, and flow duration for regulated and naturalized conditions, respectively, for </a:t>
            </a:r>
            <a:r>
              <a:rPr lang="en-GB" sz="1300" b="1" dirty="0"/>
              <a:t>total river-discharge</a:t>
            </a:r>
            <a:r>
              <a:rPr lang="en-GB" sz="1300" dirty="0"/>
              <a:t> from Sweden.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09D65-188F-1981-16C6-12F593AB0078}"/>
              </a:ext>
            </a:extLst>
          </p:cNvPr>
          <p:cNvSpPr txBox="1"/>
          <p:nvPr/>
        </p:nvSpPr>
        <p:spPr>
          <a:xfrm>
            <a:off x="884239" y="4278780"/>
            <a:ext cx="4902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Credit: Arheimer, Berit, and Göran Lindström. “Electricity vs Ecosystems - understanding and predicting hydropower impact on Swedish river flow.” </a:t>
            </a:r>
            <a:r>
              <a:rPr lang="en-GB" sz="1000" i="1" dirty="0"/>
              <a:t>Proceedings of the International Association of Hydrological Sciences</a:t>
            </a:r>
            <a:r>
              <a:rPr lang="en-GB" sz="1000" dirty="0"/>
              <a:t> 364 (2014): 313-319.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958773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650B6E-0016-D6B8-EC2C-2BA500B19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39" y="976437"/>
            <a:ext cx="4902469" cy="327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0DCCC5-9425-9BBC-2251-F09FE47583B9}"/>
              </a:ext>
            </a:extLst>
          </p:cNvPr>
          <p:cNvSpPr txBox="1"/>
          <p:nvPr/>
        </p:nvSpPr>
        <p:spPr>
          <a:xfrm>
            <a:off x="6021659" y="1397620"/>
            <a:ext cx="2557345" cy="22929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b="1" dirty="0"/>
              <a:t>(a)</a:t>
            </a:r>
            <a:r>
              <a:rPr lang="en-GB" sz="1300" dirty="0"/>
              <a:t> simulated average seasonal distribution, annual maximum, and flow duration for regulated and naturalized conditions, respectively, for </a:t>
            </a:r>
            <a:r>
              <a:rPr lang="en-GB" sz="1300" b="1" dirty="0"/>
              <a:t>total river-discharge</a:t>
            </a:r>
            <a:r>
              <a:rPr lang="en-GB" sz="1300" dirty="0"/>
              <a:t> from Sweden.</a:t>
            </a:r>
          </a:p>
          <a:p>
            <a:endParaRPr lang="en-GB" sz="1300" dirty="0"/>
          </a:p>
          <a:p>
            <a:r>
              <a:rPr lang="en-GB" sz="1300" dirty="0"/>
              <a:t>QR = modelled river flow including regulation;</a:t>
            </a:r>
          </a:p>
          <a:p>
            <a:r>
              <a:rPr lang="en-GB" sz="1300" dirty="0"/>
              <a:t>QN = naturalized flow, both from HYPE simulations.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09D65-188F-1981-16C6-12F593AB0078}"/>
              </a:ext>
            </a:extLst>
          </p:cNvPr>
          <p:cNvSpPr txBox="1"/>
          <p:nvPr/>
        </p:nvSpPr>
        <p:spPr>
          <a:xfrm>
            <a:off x="884239" y="4278780"/>
            <a:ext cx="4902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Credit: Arheimer, Berit, and Göran Lindström. “Electricity vs Ecosystems - understanding and predicting hydropower impact on Swedish river flow.” </a:t>
            </a:r>
            <a:r>
              <a:rPr lang="en-GB" sz="1000" i="1" dirty="0"/>
              <a:t>Proceedings of the International Association of Hydrological Sciences</a:t>
            </a:r>
            <a:r>
              <a:rPr lang="en-GB" sz="1000" dirty="0"/>
              <a:t> 364 (2014): 313-319.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811487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650B6E-0016-D6B8-EC2C-2BA500B191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239" y="976437"/>
            <a:ext cx="4902469" cy="327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0DCCC5-9425-9BBC-2251-F09FE47583B9}"/>
              </a:ext>
            </a:extLst>
          </p:cNvPr>
          <p:cNvSpPr txBox="1"/>
          <p:nvPr/>
        </p:nvSpPr>
        <p:spPr>
          <a:xfrm>
            <a:off x="6021659" y="1397620"/>
            <a:ext cx="2557345" cy="32085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300" b="1" dirty="0"/>
              <a:t>(a)</a:t>
            </a:r>
            <a:r>
              <a:rPr lang="en-GB" sz="1300" dirty="0"/>
              <a:t> simulated average seasonal distribution, annual maximum, and flow duration for regulated and naturalized conditions, respectively, for </a:t>
            </a:r>
            <a:r>
              <a:rPr lang="en-GB" sz="1300" b="1" dirty="0"/>
              <a:t>total river-discharge</a:t>
            </a:r>
            <a:r>
              <a:rPr lang="en-GB" sz="1300" dirty="0"/>
              <a:t> from Sweden.</a:t>
            </a:r>
          </a:p>
          <a:p>
            <a:endParaRPr lang="en-GB" sz="1300" dirty="0"/>
          </a:p>
          <a:p>
            <a:r>
              <a:rPr lang="en-GB" sz="1300" dirty="0"/>
              <a:t>QR = modelled river flow including regulation;</a:t>
            </a:r>
          </a:p>
          <a:p>
            <a:r>
              <a:rPr lang="en-GB" sz="1300" dirty="0"/>
              <a:t>QN = naturalized flow, both from HYPE simulations.</a:t>
            </a:r>
          </a:p>
          <a:p>
            <a:endParaRPr lang="en-GB" sz="1300" dirty="0"/>
          </a:p>
          <a:p>
            <a:r>
              <a:rPr lang="en-GB" sz="1300" dirty="0"/>
              <a:t>(b) </a:t>
            </a:r>
            <a:r>
              <a:rPr lang="en-GB" sz="1300" b="1" dirty="0"/>
              <a:t>daily time-series of the modelled period 1981-2010</a:t>
            </a:r>
            <a:r>
              <a:rPr lang="en-GB" sz="1300" dirty="0"/>
              <a:t>, with and without regulation.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09D65-188F-1981-16C6-12F593AB0078}"/>
              </a:ext>
            </a:extLst>
          </p:cNvPr>
          <p:cNvSpPr txBox="1"/>
          <p:nvPr/>
        </p:nvSpPr>
        <p:spPr>
          <a:xfrm>
            <a:off x="884239" y="4278780"/>
            <a:ext cx="49024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Credit: Arheimer, Berit, and Göran Lindström. “Electricity vs Ecosystems - understanding and predicting hydropower impact on Swedish river flow.” </a:t>
            </a:r>
            <a:r>
              <a:rPr lang="en-GB" sz="1000" i="1" dirty="0"/>
              <a:t>Proceedings of the International Association of Hydrological Sciences</a:t>
            </a:r>
            <a:r>
              <a:rPr lang="en-GB" sz="1000" dirty="0"/>
              <a:t> 364 (2014): 313-319.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910972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r>
              <a:rPr lang="en-US" b="1" dirty="0"/>
              <a:t>Federated Learning</a:t>
            </a:r>
            <a:endParaRPr lang="en-US" b="1" dirty="0">
              <a:latin typeface="+mn-lt"/>
            </a:endParaRPr>
          </a:p>
          <a:p>
            <a:pPr>
              <a:buClr>
                <a:srgbClr val="00B2DD"/>
              </a:buClr>
            </a:pPr>
            <a:r>
              <a:rPr lang="en-US" dirty="0"/>
              <a:t>KL Divergence</a:t>
            </a:r>
          </a:p>
          <a:p>
            <a:pPr>
              <a:buClr>
                <a:srgbClr val="00B2DD"/>
              </a:buClr>
            </a:pPr>
            <a:r>
              <a:rPr lang="en-US" dirty="0"/>
              <a:t>Naïve approach</a:t>
            </a:r>
          </a:p>
          <a:p>
            <a:pPr>
              <a:buClr>
                <a:srgbClr val="00B2DD"/>
              </a:buClr>
            </a:pPr>
            <a:r>
              <a:rPr lang="en-US" dirty="0"/>
              <a:t>Improved approach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449796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34475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357947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805176E-EBCF-CDC7-10DC-6F45FAA9DF3E}"/>
              </a:ext>
            </a:extLst>
          </p:cNvPr>
          <p:cNvSpPr/>
          <p:nvPr/>
        </p:nvSpPr>
        <p:spPr>
          <a:xfrm>
            <a:off x="3833325" y="2481800"/>
            <a:ext cx="1080000" cy="1080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Central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25860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805176E-EBCF-CDC7-10DC-6F45FAA9DF3E}"/>
              </a:ext>
            </a:extLst>
          </p:cNvPr>
          <p:cNvSpPr/>
          <p:nvPr/>
        </p:nvSpPr>
        <p:spPr>
          <a:xfrm>
            <a:off x="3833325" y="2481800"/>
            <a:ext cx="1080000" cy="1080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Central server</a:t>
            </a: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CAF63B-16FD-979F-9DF7-FD4CF37BE6EE}"/>
              </a:ext>
            </a:extLst>
          </p:cNvPr>
          <p:cNvSpPr/>
          <p:nvPr/>
        </p:nvSpPr>
        <p:spPr>
          <a:xfrm>
            <a:off x="5872975" y="2007219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8D48A8-DF6E-7059-C9CE-0AA7C6294715}"/>
              </a:ext>
            </a:extLst>
          </p:cNvPr>
          <p:cNvSpPr/>
          <p:nvPr/>
        </p:nvSpPr>
        <p:spPr>
          <a:xfrm>
            <a:off x="2280146" y="230180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2F8B6D-1377-9C7D-B660-0B045C7FC630}"/>
              </a:ext>
            </a:extLst>
          </p:cNvPr>
          <p:cNvSpPr/>
          <p:nvPr/>
        </p:nvSpPr>
        <p:spPr>
          <a:xfrm>
            <a:off x="6434398" y="3282176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4C5934-89D3-5DCD-B81D-51E1A946EBFC}"/>
              </a:ext>
            </a:extLst>
          </p:cNvPr>
          <p:cNvSpPr/>
          <p:nvPr/>
        </p:nvSpPr>
        <p:spPr>
          <a:xfrm>
            <a:off x="2522546" y="3583638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B2095E-9362-589D-1C3F-620602BA2B32}"/>
              </a:ext>
            </a:extLst>
          </p:cNvPr>
          <p:cNvSpPr/>
          <p:nvPr/>
        </p:nvSpPr>
        <p:spPr>
          <a:xfrm>
            <a:off x="3451024" y="3673638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F225E0-4634-9A5B-9151-30F1F99E1D7A}"/>
              </a:ext>
            </a:extLst>
          </p:cNvPr>
          <p:cNvSpPr/>
          <p:nvPr/>
        </p:nvSpPr>
        <p:spPr>
          <a:xfrm>
            <a:off x="3161092" y="2729264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9C0408-9B69-9D56-B014-085645FF9630}"/>
              </a:ext>
            </a:extLst>
          </p:cNvPr>
          <p:cNvSpPr/>
          <p:nvPr/>
        </p:nvSpPr>
        <p:spPr>
          <a:xfrm>
            <a:off x="4733325" y="162189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59618C-CFC9-CAEA-D0BF-4DFAAE1BD0AF}"/>
              </a:ext>
            </a:extLst>
          </p:cNvPr>
          <p:cNvSpPr/>
          <p:nvPr/>
        </p:nvSpPr>
        <p:spPr>
          <a:xfrm>
            <a:off x="5537092" y="122896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7D1F1C-8709-11E9-2557-10E202ED1A02}"/>
              </a:ext>
            </a:extLst>
          </p:cNvPr>
          <p:cNvSpPr/>
          <p:nvPr/>
        </p:nvSpPr>
        <p:spPr>
          <a:xfrm>
            <a:off x="6985961" y="230180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6375FB-2E2F-BB2C-FBD2-AB97AA080219}"/>
              </a:ext>
            </a:extLst>
          </p:cNvPr>
          <p:cNvSpPr/>
          <p:nvPr/>
        </p:nvSpPr>
        <p:spPr>
          <a:xfrm>
            <a:off x="1598574" y="288204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CC095B-F8C7-2B76-F3A3-9693B868EE8D}"/>
              </a:ext>
            </a:extLst>
          </p:cNvPr>
          <p:cNvSpPr/>
          <p:nvPr/>
        </p:nvSpPr>
        <p:spPr>
          <a:xfrm>
            <a:off x="6594088" y="1404514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36ED7E-4537-56C0-D132-C1D8F9E65350}"/>
              </a:ext>
            </a:extLst>
          </p:cNvPr>
          <p:cNvSpPr/>
          <p:nvPr/>
        </p:nvSpPr>
        <p:spPr>
          <a:xfrm>
            <a:off x="7365426" y="3027616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F89BA0C-86CC-7DF0-72E6-95FA8F9D6FDB}"/>
              </a:ext>
            </a:extLst>
          </p:cNvPr>
          <p:cNvSpPr/>
          <p:nvPr/>
        </p:nvSpPr>
        <p:spPr>
          <a:xfrm>
            <a:off x="1639695" y="383780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540E42-FD95-731B-67D4-578675BAEEDE}"/>
              </a:ext>
            </a:extLst>
          </p:cNvPr>
          <p:cNvSpPr/>
          <p:nvPr/>
        </p:nvSpPr>
        <p:spPr>
          <a:xfrm>
            <a:off x="2726429" y="434619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A0A2F8E-6285-BB71-0B2F-7347C078627D}"/>
              </a:ext>
            </a:extLst>
          </p:cNvPr>
          <p:cNvSpPr/>
          <p:nvPr/>
        </p:nvSpPr>
        <p:spPr>
          <a:xfrm>
            <a:off x="3653325" y="176918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2ABCD52-C799-3DCA-2E9B-E5C85BFFFDD6}"/>
              </a:ext>
            </a:extLst>
          </p:cNvPr>
          <p:cNvSpPr/>
          <p:nvPr/>
        </p:nvSpPr>
        <p:spPr>
          <a:xfrm>
            <a:off x="4283325" y="859392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781EA7-A9F6-A5C7-34ED-41B0A62251A8}"/>
              </a:ext>
            </a:extLst>
          </p:cNvPr>
          <p:cNvSpPr/>
          <p:nvPr/>
        </p:nvSpPr>
        <p:spPr>
          <a:xfrm>
            <a:off x="7766546" y="2397616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20C69-E20F-C252-905C-FF78DE288FEC}"/>
              </a:ext>
            </a:extLst>
          </p:cNvPr>
          <p:cNvSpPr/>
          <p:nvPr/>
        </p:nvSpPr>
        <p:spPr>
          <a:xfrm>
            <a:off x="8135471" y="3403638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95E8EF-F31B-D347-B997-609F8778CAA2}"/>
              </a:ext>
            </a:extLst>
          </p:cNvPr>
          <p:cNvSpPr/>
          <p:nvPr/>
        </p:nvSpPr>
        <p:spPr>
          <a:xfrm>
            <a:off x="5181483" y="3853638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539CAA5-FC89-AD44-76AF-915125F28873}"/>
              </a:ext>
            </a:extLst>
          </p:cNvPr>
          <p:cNvSpPr/>
          <p:nvPr/>
        </p:nvSpPr>
        <p:spPr>
          <a:xfrm>
            <a:off x="4331880" y="4241707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F9324B-83B8-9646-11CF-A799E1FB177E}"/>
              </a:ext>
            </a:extLst>
          </p:cNvPr>
          <p:cNvSpPr/>
          <p:nvPr/>
        </p:nvSpPr>
        <p:spPr>
          <a:xfrm>
            <a:off x="1001473" y="338180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471810B-5CC0-46F0-756A-F11E0F898B9A}"/>
              </a:ext>
            </a:extLst>
          </p:cNvPr>
          <p:cNvSpPr/>
          <p:nvPr/>
        </p:nvSpPr>
        <p:spPr>
          <a:xfrm>
            <a:off x="6112830" y="4009341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6F4B0C-8B4C-4C45-DDBB-9DBDD172B8FD}"/>
              </a:ext>
            </a:extLst>
          </p:cNvPr>
          <p:cNvSpPr/>
          <p:nvPr/>
        </p:nvSpPr>
        <p:spPr>
          <a:xfrm>
            <a:off x="5493861" y="280529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5C3AFA-951D-6A07-C021-CEC0393D3745}"/>
              </a:ext>
            </a:extLst>
          </p:cNvPr>
          <p:cNvSpPr/>
          <p:nvPr/>
        </p:nvSpPr>
        <p:spPr>
          <a:xfrm>
            <a:off x="1505880" y="201628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5D88297-40CB-2E99-1410-5F4D5C38A911}"/>
              </a:ext>
            </a:extLst>
          </p:cNvPr>
          <p:cNvSpPr/>
          <p:nvPr/>
        </p:nvSpPr>
        <p:spPr>
          <a:xfrm>
            <a:off x="989118" y="2500102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137EC3A-884F-4903-A84D-915E0454EB86}"/>
              </a:ext>
            </a:extLst>
          </p:cNvPr>
          <p:cNvSpPr/>
          <p:nvPr/>
        </p:nvSpPr>
        <p:spPr>
          <a:xfrm>
            <a:off x="7365426" y="171189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/>
              <p:nvPr/>
            </p:nvSpPr>
            <p:spPr>
              <a:xfrm>
                <a:off x="6794499" y="3710103"/>
                <a:ext cx="1152047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Clients (x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GB" dirty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4499" y="3710103"/>
                <a:ext cx="1152047" cy="300082"/>
              </a:xfrm>
              <a:prstGeom prst="rect">
                <a:avLst/>
              </a:prstGeom>
              <a:blipFill>
                <a:blip r:embed="rId3"/>
                <a:stretch>
                  <a:fillRect l="-1587" t="-2041" b="-224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731191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805176E-EBCF-CDC7-10DC-6F45FAA9DF3E}"/>
              </a:ext>
            </a:extLst>
          </p:cNvPr>
          <p:cNvSpPr/>
          <p:nvPr/>
        </p:nvSpPr>
        <p:spPr>
          <a:xfrm>
            <a:off x="3833325" y="2481800"/>
            <a:ext cx="1080000" cy="1080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Central server</a:t>
            </a: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CAF63B-16FD-979F-9DF7-FD4CF37BE6EE}"/>
              </a:ext>
            </a:extLst>
          </p:cNvPr>
          <p:cNvSpPr/>
          <p:nvPr/>
        </p:nvSpPr>
        <p:spPr>
          <a:xfrm>
            <a:off x="5872975" y="2007219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8D48A8-DF6E-7059-C9CE-0AA7C6294715}"/>
              </a:ext>
            </a:extLst>
          </p:cNvPr>
          <p:cNvSpPr/>
          <p:nvPr/>
        </p:nvSpPr>
        <p:spPr>
          <a:xfrm>
            <a:off x="2280146" y="230180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2F8B6D-1377-9C7D-B660-0B045C7FC630}"/>
              </a:ext>
            </a:extLst>
          </p:cNvPr>
          <p:cNvSpPr/>
          <p:nvPr/>
        </p:nvSpPr>
        <p:spPr>
          <a:xfrm>
            <a:off x="6434398" y="3282176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4C5934-89D3-5DCD-B81D-51E1A946EBFC}"/>
              </a:ext>
            </a:extLst>
          </p:cNvPr>
          <p:cNvSpPr/>
          <p:nvPr/>
        </p:nvSpPr>
        <p:spPr>
          <a:xfrm>
            <a:off x="2522546" y="3583638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B2095E-9362-589D-1C3F-620602BA2B32}"/>
              </a:ext>
            </a:extLst>
          </p:cNvPr>
          <p:cNvSpPr/>
          <p:nvPr/>
        </p:nvSpPr>
        <p:spPr>
          <a:xfrm>
            <a:off x="3451024" y="3673638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F225E0-4634-9A5B-9151-30F1F99E1D7A}"/>
              </a:ext>
            </a:extLst>
          </p:cNvPr>
          <p:cNvSpPr/>
          <p:nvPr/>
        </p:nvSpPr>
        <p:spPr>
          <a:xfrm>
            <a:off x="3161092" y="2729264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9C0408-9B69-9D56-B014-085645FF9630}"/>
              </a:ext>
            </a:extLst>
          </p:cNvPr>
          <p:cNvSpPr/>
          <p:nvPr/>
        </p:nvSpPr>
        <p:spPr>
          <a:xfrm>
            <a:off x="4733325" y="162189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59618C-CFC9-CAEA-D0BF-4DFAAE1BD0AF}"/>
              </a:ext>
            </a:extLst>
          </p:cNvPr>
          <p:cNvSpPr/>
          <p:nvPr/>
        </p:nvSpPr>
        <p:spPr>
          <a:xfrm>
            <a:off x="5537092" y="122896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7D1F1C-8709-11E9-2557-10E202ED1A02}"/>
              </a:ext>
            </a:extLst>
          </p:cNvPr>
          <p:cNvSpPr/>
          <p:nvPr/>
        </p:nvSpPr>
        <p:spPr>
          <a:xfrm>
            <a:off x="6985961" y="230180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6375FB-2E2F-BB2C-FBD2-AB97AA080219}"/>
              </a:ext>
            </a:extLst>
          </p:cNvPr>
          <p:cNvSpPr/>
          <p:nvPr/>
        </p:nvSpPr>
        <p:spPr>
          <a:xfrm>
            <a:off x="1598574" y="288204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CC095B-F8C7-2B76-F3A3-9693B868EE8D}"/>
              </a:ext>
            </a:extLst>
          </p:cNvPr>
          <p:cNvSpPr/>
          <p:nvPr/>
        </p:nvSpPr>
        <p:spPr>
          <a:xfrm>
            <a:off x="6594088" y="1404514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36ED7E-4537-56C0-D132-C1D8F9E65350}"/>
              </a:ext>
            </a:extLst>
          </p:cNvPr>
          <p:cNvSpPr/>
          <p:nvPr/>
        </p:nvSpPr>
        <p:spPr>
          <a:xfrm>
            <a:off x="7365426" y="3027616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F89BA0C-86CC-7DF0-72E6-95FA8F9D6FDB}"/>
              </a:ext>
            </a:extLst>
          </p:cNvPr>
          <p:cNvSpPr/>
          <p:nvPr/>
        </p:nvSpPr>
        <p:spPr>
          <a:xfrm>
            <a:off x="1639695" y="383780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540E42-FD95-731B-67D4-578675BAEEDE}"/>
              </a:ext>
            </a:extLst>
          </p:cNvPr>
          <p:cNvSpPr/>
          <p:nvPr/>
        </p:nvSpPr>
        <p:spPr>
          <a:xfrm>
            <a:off x="2726429" y="434619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A0A2F8E-6285-BB71-0B2F-7347C078627D}"/>
              </a:ext>
            </a:extLst>
          </p:cNvPr>
          <p:cNvSpPr/>
          <p:nvPr/>
        </p:nvSpPr>
        <p:spPr>
          <a:xfrm>
            <a:off x="3653325" y="176918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2ABCD52-C799-3DCA-2E9B-E5C85BFFFDD6}"/>
              </a:ext>
            </a:extLst>
          </p:cNvPr>
          <p:cNvSpPr/>
          <p:nvPr/>
        </p:nvSpPr>
        <p:spPr>
          <a:xfrm>
            <a:off x="4283325" y="859392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781EA7-A9F6-A5C7-34ED-41B0A62251A8}"/>
              </a:ext>
            </a:extLst>
          </p:cNvPr>
          <p:cNvSpPr/>
          <p:nvPr/>
        </p:nvSpPr>
        <p:spPr>
          <a:xfrm>
            <a:off x="7766546" y="2397616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20C69-E20F-C252-905C-FF78DE288FEC}"/>
              </a:ext>
            </a:extLst>
          </p:cNvPr>
          <p:cNvSpPr/>
          <p:nvPr/>
        </p:nvSpPr>
        <p:spPr>
          <a:xfrm>
            <a:off x="8135471" y="3403638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95E8EF-F31B-D347-B997-609F8778CAA2}"/>
              </a:ext>
            </a:extLst>
          </p:cNvPr>
          <p:cNvSpPr/>
          <p:nvPr/>
        </p:nvSpPr>
        <p:spPr>
          <a:xfrm>
            <a:off x="5181483" y="3853638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539CAA5-FC89-AD44-76AF-915125F28873}"/>
              </a:ext>
            </a:extLst>
          </p:cNvPr>
          <p:cNvSpPr/>
          <p:nvPr/>
        </p:nvSpPr>
        <p:spPr>
          <a:xfrm>
            <a:off x="4331880" y="4241707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F9324B-83B8-9646-11CF-A799E1FB177E}"/>
              </a:ext>
            </a:extLst>
          </p:cNvPr>
          <p:cNvSpPr/>
          <p:nvPr/>
        </p:nvSpPr>
        <p:spPr>
          <a:xfrm>
            <a:off x="1001473" y="338180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471810B-5CC0-46F0-756A-F11E0F898B9A}"/>
              </a:ext>
            </a:extLst>
          </p:cNvPr>
          <p:cNvSpPr/>
          <p:nvPr/>
        </p:nvSpPr>
        <p:spPr>
          <a:xfrm>
            <a:off x="6112830" y="4009341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6F4B0C-8B4C-4C45-DDBB-9DBDD172B8FD}"/>
              </a:ext>
            </a:extLst>
          </p:cNvPr>
          <p:cNvSpPr/>
          <p:nvPr/>
        </p:nvSpPr>
        <p:spPr>
          <a:xfrm>
            <a:off x="5493861" y="280529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5C3AFA-951D-6A07-C021-CEC0393D3745}"/>
              </a:ext>
            </a:extLst>
          </p:cNvPr>
          <p:cNvSpPr/>
          <p:nvPr/>
        </p:nvSpPr>
        <p:spPr>
          <a:xfrm>
            <a:off x="1505880" y="2016280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5D88297-40CB-2E99-1410-5F4D5C38A911}"/>
              </a:ext>
            </a:extLst>
          </p:cNvPr>
          <p:cNvSpPr/>
          <p:nvPr/>
        </p:nvSpPr>
        <p:spPr>
          <a:xfrm>
            <a:off x="989118" y="2500102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137EC3A-884F-4903-A84D-915E0454EB86}"/>
              </a:ext>
            </a:extLst>
          </p:cNvPr>
          <p:cNvSpPr/>
          <p:nvPr/>
        </p:nvSpPr>
        <p:spPr>
          <a:xfrm>
            <a:off x="7365426" y="171189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/>
              <p:nvPr/>
            </p:nvSpPr>
            <p:spPr>
              <a:xfrm>
                <a:off x="6794499" y="3710103"/>
                <a:ext cx="1152047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Clients (x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GB" dirty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4499" y="3710103"/>
                <a:ext cx="1152047" cy="300082"/>
              </a:xfrm>
              <a:prstGeom prst="rect">
                <a:avLst/>
              </a:prstGeom>
              <a:blipFill>
                <a:blip r:embed="rId3"/>
                <a:stretch>
                  <a:fillRect l="-1587" t="-2041" b="-224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Speech Bubble: Rectangle with Corners Rounded 32">
            <a:extLst>
              <a:ext uri="{FF2B5EF4-FFF2-40B4-BE49-F238E27FC236}">
                <a16:creationId xmlns:a16="http://schemas.microsoft.com/office/drawing/2014/main" id="{3BDFBFC4-5258-B001-E484-C29F2283A710}"/>
              </a:ext>
            </a:extLst>
          </p:cNvPr>
          <p:cNvSpPr/>
          <p:nvPr/>
        </p:nvSpPr>
        <p:spPr>
          <a:xfrm>
            <a:off x="4424306" y="1582740"/>
            <a:ext cx="1228860" cy="652371"/>
          </a:xfrm>
          <a:prstGeom prst="wedgeRoundRect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 have a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5528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805176E-EBCF-CDC7-10DC-6F45FAA9DF3E}"/>
              </a:ext>
            </a:extLst>
          </p:cNvPr>
          <p:cNvSpPr/>
          <p:nvPr/>
        </p:nvSpPr>
        <p:spPr>
          <a:xfrm>
            <a:off x="3833325" y="2481800"/>
            <a:ext cx="1080000" cy="1080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Central server</a:t>
            </a: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CAF63B-16FD-979F-9DF7-FD4CF37BE6EE}"/>
              </a:ext>
            </a:extLst>
          </p:cNvPr>
          <p:cNvSpPr/>
          <p:nvPr/>
        </p:nvSpPr>
        <p:spPr>
          <a:xfrm>
            <a:off x="5872975" y="2007219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8D48A8-DF6E-7059-C9CE-0AA7C6294715}"/>
              </a:ext>
            </a:extLst>
          </p:cNvPr>
          <p:cNvSpPr/>
          <p:nvPr/>
        </p:nvSpPr>
        <p:spPr>
          <a:xfrm>
            <a:off x="2280146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2F8B6D-1377-9C7D-B660-0B045C7FC630}"/>
              </a:ext>
            </a:extLst>
          </p:cNvPr>
          <p:cNvSpPr/>
          <p:nvPr/>
        </p:nvSpPr>
        <p:spPr>
          <a:xfrm>
            <a:off x="6434398" y="328217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4C5934-89D3-5DCD-B81D-51E1A946EBFC}"/>
              </a:ext>
            </a:extLst>
          </p:cNvPr>
          <p:cNvSpPr/>
          <p:nvPr/>
        </p:nvSpPr>
        <p:spPr>
          <a:xfrm>
            <a:off x="2522546" y="358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B2095E-9362-589D-1C3F-620602BA2B32}"/>
              </a:ext>
            </a:extLst>
          </p:cNvPr>
          <p:cNvSpPr/>
          <p:nvPr/>
        </p:nvSpPr>
        <p:spPr>
          <a:xfrm>
            <a:off x="3451024" y="367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F225E0-4634-9A5B-9151-30F1F99E1D7A}"/>
              </a:ext>
            </a:extLst>
          </p:cNvPr>
          <p:cNvSpPr/>
          <p:nvPr/>
        </p:nvSpPr>
        <p:spPr>
          <a:xfrm>
            <a:off x="3161092" y="272926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9C0408-9B69-9D56-B014-085645FF9630}"/>
              </a:ext>
            </a:extLst>
          </p:cNvPr>
          <p:cNvSpPr/>
          <p:nvPr/>
        </p:nvSpPr>
        <p:spPr>
          <a:xfrm>
            <a:off x="4733325" y="162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59618C-CFC9-CAEA-D0BF-4DFAAE1BD0AF}"/>
              </a:ext>
            </a:extLst>
          </p:cNvPr>
          <p:cNvSpPr/>
          <p:nvPr/>
        </p:nvSpPr>
        <p:spPr>
          <a:xfrm>
            <a:off x="5537092" y="122896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7D1F1C-8709-11E9-2557-10E202ED1A02}"/>
              </a:ext>
            </a:extLst>
          </p:cNvPr>
          <p:cNvSpPr/>
          <p:nvPr/>
        </p:nvSpPr>
        <p:spPr>
          <a:xfrm>
            <a:off x="6985961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6375FB-2E2F-BB2C-FBD2-AB97AA080219}"/>
              </a:ext>
            </a:extLst>
          </p:cNvPr>
          <p:cNvSpPr/>
          <p:nvPr/>
        </p:nvSpPr>
        <p:spPr>
          <a:xfrm>
            <a:off x="1598574" y="288204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CC095B-F8C7-2B76-F3A3-9693B868EE8D}"/>
              </a:ext>
            </a:extLst>
          </p:cNvPr>
          <p:cNvSpPr/>
          <p:nvPr/>
        </p:nvSpPr>
        <p:spPr>
          <a:xfrm>
            <a:off x="6594088" y="140451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36ED7E-4537-56C0-D132-C1D8F9E65350}"/>
              </a:ext>
            </a:extLst>
          </p:cNvPr>
          <p:cNvSpPr/>
          <p:nvPr/>
        </p:nvSpPr>
        <p:spPr>
          <a:xfrm>
            <a:off x="7365426" y="302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F89BA0C-86CC-7DF0-72E6-95FA8F9D6FDB}"/>
              </a:ext>
            </a:extLst>
          </p:cNvPr>
          <p:cNvSpPr/>
          <p:nvPr/>
        </p:nvSpPr>
        <p:spPr>
          <a:xfrm>
            <a:off x="1639695" y="3837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540E42-FD95-731B-67D4-578675BAEEDE}"/>
              </a:ext>
            </a:extLst>
          </p:cNvPr>
          <p:cNvSpPr/>
          <p:nvPr/>
        </p:nvSpPr>
        <p:spPr>
          <a:xfrm>
            <a:off x="2726429" y="43461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A0A2F8E-6285-BB71-0B2F-7347C078627D}"/>
              </a:ext>
            </a:extLst>
          </p:cNvPr>
          <p:cNvSpPr/>
          <p:nvPr/>
        </p:nvSpPr>
        <p:spPr>
          <a:xfrm>
            <a:off x="3653325" y="176918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2ABCD52-C799-3DCA-2E9B-E5C85BFFFDD6}"/>
              </a:ext>
            </a:extLst>
          </p:cNvPr>
          <p:cNvSpPr/>
          <p:nvPr/>
        </p:nvSpPr>
        <p:spPr>
          <a:xfrm>
            <a:off x="4283325" y="85939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781EA7-A9F6-A5C7-34ED-41B0A62251A8}"/>
              </a:ext>
            </a:extLst>
          </p:cNvPr>
          <p:cNvSpPr/>
          <p:nvPr/>
        </p:nvSpPr>
        <p:spPr>
          <a:xfrm>
            <a:off x="7766546" y="239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20C69-E20F-C252-905C-FF78DE288FEC}"/>
              </a:ext>
            </a:extLst>
          </p:cNvPr>
          <p:cNvSpPr/>
          <p:nvPr/>
        </p:nvSpPr>
        <p:spPr>
          <a:xfrm>
            <a:off x="8135471" y="340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95E8EF-F31B-D347-B997-609F8778CAA2}"/>
              </a:ext>
            </a:extLst>
          </p:cNvPr>
          <p:cNvSpPr/>
          <p:nvPr/>
        </p:nvSpPr>
        <p:spPr>
          <a:xfrm>
            <a:off x="5181483" y="385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539CAA5-FC89-AD44-76AF-915125F28873}"/>
              </a:ext>
            </a:extLst>
          </p:cNvPr>
          <p:cNvSpPr/>
          <p:nvPr/>
        </p:nvSpPr>
        <p:spPr>
          <a:xfrm>
            <a:off x="4331880" y="4241707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F9324B-83B8-9646-11CF-A799E1FB177E}"/>
              </a:ext>
            </a:extLst>
          </p:cNvPr>
          <p:cNvSpPr/>
          <p:nvPr/>
        </p:nvSpPr>
        <p:spPr>
          <a:xfrm>
            <a:off x="1001473" y="338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471810B-5CC0-46F0-756A-F11E0F898B9A}"/>
              </a:ext>
            </a:extLst>
          </p:cNvPr>
          <p:cNvSpPr/>
          <p:nvPr/>
        </p:nvSpPr>
        <p:spPr>
          <a:xfrm>
            <a:off x="6112830" y="4009341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6F4B0C-8B4C-4C45-DDBB-9DBDD172B8FD}"/>
              </a:ext>
            </a:extLst>
          </p:cNvPr>
          <p:cNvSpPr/>
          <p:nvPr/>
        </p:nvSpPr>
        <p:spPr>
          <a:xfrm>
            <a:off x="5493861" y="28052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5C3AFA-951D-6A07-C021-CEC0393D3745}"/>
              </a:ext>
            </a:extLst>
          </p:cNvPr>
          <p:cNvSpPr/>
          <p:nvPr/>
        </p:nvSpPr>
        <p:spPr>
          <a:xfrm>
            <a:off x="1505880" y="201628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5D88297-40CB-2E99-1410-5F4D5C38A911}"/>
              </a:ext>
            </a:extLst>
          </p:cNvPr>
          <p:cNvSpPr/>
          <p:nvPr/>
        </p:nvSpPr>
        <p:spPr>
          <a:xfrm>
            <a:off x="989118" y="250010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137EC3A-884F-4903-A84D-915E0454EB86}"/>
              </a:ext>
            </a:extLst>
          </p:cNvPr>
          <p:cNvSpPr/>
          <p:nvPr/>
        </p:nvSpPr>
        <p:spPr>
          <a:xfrm>
            <a:off x="7365426" y="171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/>
              <p:nvPr/>
            </p:nvSpPr>
            <p:spPr>
              <a:xfrm>
                <a:off x="6794499" y="3710103"/>
                <a:ext cx="2070247" cy="5078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Clients (x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)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GB" dirty="0">
                    <a:solidFill>
                      <a:srgbClr val="F47920"/>
                    </a:solidFill>
                  </a:rPr>
                  <a:t>Receive model from server</a:t>
                </a: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4499" y="3710103"/>
                <a:ext cx="2070247" cy="507831"/>
              </a:xfrm>
              <a:prstGeom prst="rect">
                <a:avLst/>
              </a:prstGeom>
              <a:blipFill>
                <a:blip r:embed="rId3"/>
                <a:stretch>
                  <a:fillRect l="-885" t="-1205" b="-120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Arrow: Right 5">
            <a:extLst>
              <a:ext uri="{FF2B5EF4-FFF2-40B4-BE49-F238E27FC236}">
                <a16:creationId xmlns:a16="http://schemas.microsoft.com/office/drawing/2014/main" id="{E4A218A5-412D-A19D-CE87-BBB6BFA2D38C}"/>
              </a:ext>
            </a:extLst>
          </p:cNvPr>
          <p:cNvSpPr/>
          <p:nvPr/>
        </p:nvSpPr>
        <p:spPr>
          <a:xfrm rot="14295863">
            <a:off x="3666176" y="2122307"/>
            <a:ext cx="520074" cy="202670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D7F38140-F5C1-9961-2B9D-2ACE9E00F338}"/>
              </a:ext>
            </a:extLst>
          </p:cNvPr>
          <p:cNvSpPr/>
          <p:nvPr/>
        </p:nvSpPr>
        <p:spPr>
          <a:xfrm rot="17062569">
            <a:off x="4446602" y="2062639"/>
            <a:ext cx="517951" cy="190046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DA70BE46-91D0-CD74-1C53-9A4916850A28}"/>
              </a:ext>
            </a:extLst>
          </p:cNvPr>
          <p:cNvSpPr/>
          <p:nvPr/>
        </p:nvSpPr>
        <p:spPr>
          <a:xfrm rot="21375894">
            <a:off x="4996439" y="2832500"/>
            <a:ext cx="411363" cy="153528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0E9D435C-CCD7-6ABF-FEBF-DC4625D589C6}"/>
              </a:ext>
            </a:extLst>
          </p:cNvPr>
          <p:cNvSpPr/>
          <p:nvPr/>
        </p:nvSpPr>
        <p:spPr>
          <a:xfrm rot="5059933">
            <a:off x="4132770" y="3800130"/>
            <a:ext cx="517951" cy="190046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E1F42303-747C-61B9-E71D-DEAA26F31AF8}"/>
              </a:ext>
            </a:extLst>
          </p:cNvPr>
          <p:cNvSpPr/>
          <p:nvPr/>
        </p:nvSpPr>
        <p:spPr>
          <a:xfrm rot="3070855">
            <a:off x="4763784" y="3534251"/>
            <a:ext cx="437596" cy="187616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6A98C323-9EDA-A6A1-5AAB-CC2B8ECED233}"/>
              </a:ext>
            </a:extLst>
          </p:cNvPr>
          <p:cNvSpPr/>
          <p:nvPr/>
        </p:nvSpPr>
        <p:spPr>
          <a:xfrm rot="11217601">
            <a:off x="3403352" y="2804685"/>
            <a:ext cx="355265" cy="181209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49AE1368-DA79-167E-06BB-465F37651792}"/>
              </a:ext>
            </a:extLst>
          </p:cNvPr>
          <p:cNvSpPr/>
          <p:nvPr/>
        </p:nvSpPr>
        <p:spPr>
          <a:xfrm rot="8269999">
            <a:off x="3610919" y="3455698"/>
            <a:ext cx="312094" cy="183195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5907AA1-16D8-685B-D272-91E893E9FC2D}"/>
              </a:ext>
            </a:extLst>
          </p:cNvPr>
          <p:cNvSpPr/>
          <p:nvPr/>
        </p:nvSpPr>
        <p:spPr>
          <a:xfrm rot="11732818">
            <a:off x="2569635" y="2518287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4F722CA-E569-22F4-7976-12244F4B9719}"/>
              </a:ext>
            </a:extLst>
          </p:cNvPr>
          <p:cNvSpPr/>
          <p:nvPr/>
        </p:nvSpPr>
        <p:spPr>
          <a:xfrm rot="9644783">
            <a:off x="2734125" y="3335626"/>
            <a:ext cx="1031159" cy="19311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B0057F54-45FD-26BD-B087-EE3EAD5BBADB}"/>
              </a:ext>
            </a:extLst>
          </p:cNvPr>
          <p:cNvSpPr/>
          <p:nvPr/>
        </p:nvSpPr>
        <p:spPr>
          <a:xfrm rot="20294659">
            <a:off x="4857752" y="2276791"/>
            <a:ext cx="1007461" cy="19598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026035CA-4C7D-120E-062A-B4735FA81E0F}"/>
              </a:ext>
            </a:extLst>
          </p:cNvPr>
          <p:cNvSpPr/>
          <p:nvPr/>
        </p:nvSpPr>
        <p:spPr>
          <a:xfrm rot="2045972">
            <a:off x="4898861" y="3545906"/>
            <a:ext cx="1270496" cy="207663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76B9A9CF-99AD-6A5A-C75D-65B8AAE82EE6}"/>
              </a:ext>
            </a:extLst>
          </p:cNvPr>
          <p:cNvSpPr/>
          <p:nvPr/>
        </p:nvSpPr>
        <p:spPr>
          <a:xfrm rot="16200000">
            <a:off x="3755551" y="1686625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23CD1489-8C92-7A7C-FE03-883623A60B66}"/>
              </a:ext>
            </a:extLst>
          </p:cNvPr>
          <p:cNvSpPr/>
          <p:nvPr/>
        </p:nvSpPr>
        <p:spPr>
          <a:xfrm rot="509309">
            <a:off x="5057741" y="3178555"/>
            <a:ext cx="1311909" cy="155128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18851822-EB78-3B1B-0A2E-D0A875DD1A12}"/>
              </a:ext>
            </a:extLst>
          </p:cNvPr>
          <p:cNvSpPr/>
          <p:nvPr/>
        </p:nvSpPr>
        <p:spPr>
          <a:xfrm rot="18326316">
            <a:off x="4543853" y="1883082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CE0B0BCA-B394-A689-F3E2-C429712EB727}"/>
              </a:ext>
            </a:extLst>
          </p:cNvPr>
          <p:cNvSpPr/>
          <p:nvPr/>
        </p:nvSpPr>
        <p:spPr>
          <a:xfrm rot="21113799">
            <a:off x="4967713" y="2492604"/>
            <a:ext cx="1943191" cy="164069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51042BF3-33FE-0633-E122-AF6A64B92C3B}"/>
              </a:ext>
            </a:extLst>
          </p:cNvPr>
          <p:cNvSpPr/>
          <p:nvPr/>
        </p:nvSpPr>
        <p:spPr>
          <a:xfrm rot="8808536">
            <a:off x="2933337" y="3958072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44CD9B0E-0130-2B42-C498-F1A55EBFF35F}"/>
              </a:ext>
            </a:extLst>
          </p:cNvPr>
          <p:cNvSpPr/>
          <p:nvPr/>
        </p:nvSpPr>
        <p:spPr>
          <a:xfrm rot="11006044">
            <a:off x="1937116" y="2925097"/>
            <a:ext cx="1737667" cy="219385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47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A16DDB2-6F05-AF7C-533A-9D42B96620A6}"/>
              </a:ext>
            </a:extLst>
          </p:cNvPr>
          <p:cNvSpPr txBox="1"/>
          <p:nvPr/>
        </p:nvSpPr>
        <p:spPr>
          <a:xfrm>
            <a:off x="4742378" y="565163"/>
            <a:ext cx="202216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47920"/>
                </a:solidFill>
              </a:rPr>
              <a:t>Send out model to clients</a:t>
            </a:r>
            <a:endParaRPr lang="en-US" dirty="0">
              <a:solidFill>
                <a:srgbClr val="F479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6305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805176E-EBCF-CDC7-10DC-6F45FAA9DF3E}"/>
              </a:ext>
            </a:extLst>
          </p:cNvPr>
          <p:cNvSpPr/>
          <p:nvPr/>
        </p:nvSpPr>
        <p:spPr>
          <a:xfrm>
            <a:off x="3833325" y="2481800"/>
            <a:ext cx="1080000" cy="1080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Central server</a:t>
            </a: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CAF63B-16FD-979F-9DF7-FD4CF37BE6EE}"/>
              </a:ext>
            </a:extLst>
          </p:cNvPr>
          <p:cNvSpPr/>
          <p:nvPr/>
        </p:nvSpPr>
        <p:spPr>
          <a:xfrm>
            <a:off x="5872975" y="2007219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8D48A8-DF6E-7059-C9CE-0AA7C6294715}"/>
              </a:ext>
            </a:extLst>
          </p:cNvPr>
          <p:cNvSpPr/>
          <p:nvPr/>
        </p:nvSpPr>
        <p:spPr>
          <a:xfrm>
            <a:off x="2280146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2F8B6D-1377-9C7D-B660-0B045C7FC630}"/>
              </a:ext>
            </a:extLst>
          </p:cNvPr>
          <p:cNvSpPr/>
          <p:nvPr/>
        </p:nvSpPr>
        <p:spPr>
          <a:xfrm>
            <a:off x="6434398" y="328217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4C5934-89D3-5DCD-B81D-51E1A946EBFC}"/>
              </a:ext>
            </a:extLst>
          </p:cNvPr>
          <p:cNvSpPr/>
          <p:nvPr/>
        </p:nvSpPr>
        <p:spPr>
          <a:xfrm>
            <a:off x="2522546" y="358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B2095E-9362-589D-1C3F-620602BA2B32}"/>
              </a:ext>
            </a:extLst>
          </p:cNvPr>
          <p:cNvSpPr/>
          <p:nvPr/>
        </p:nvSpPr>
        <p:spPr>
          <a:xfrm>
            <a:off x="3451024" y="367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F225E0-4634-9A5B-9151-30F1F99E1D7A}"/>
              </a:ext>
            </a:extLst>
          </p:cNvPr>
          <p:cNvSpPr/>
          <p:nvPr/>
        </p:nvSpPr>
        <p:spPr>
          <a:xfrm>
            <a:off x="3161092" y="272926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9C0408-9B69-9D56-B014-085645FF9630}"/>
              </a:ext>
            </a:extLst>
          </p:cNvPr>
          <p:cNvSpPr/>
          <p:nvPr/>
        </p:nvSpPr>
        <p:spPr>
          <a:xfrm>
            <a:off x="4733325" y="162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59618C-CFC9-CAEA-D0BF-4DFAAE1BD0AF}"/>
              </a:ext>
            </a:extLst>
          </p:cNvPr>
          <p:cNvSpPr/>
          <p:nvPr/>
        </p:nvSpPr>
        <p:spPr>
          <a:xfrm>
            <a:off x="5537092" y="122896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7D1F1C-8709-11E9-2557-10E202ED1A02}"/>
              </a:ext>
            </a:extLst>
          </p:cNvPr>
          <p:cNvSpPr/>
          <p:nvPr/>
        </p:nvSpPr>
        <p:spPr>
          <a:xfrm>
            <a:off x="6985961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6375FB-2E2F-BB2C-FBD2-AB97AA080219}"/>
              </a:ext>
            </a:extLst>
          </p:cNvPr>
          <p:cNvSpPr/>
          <p:nvPr/>
        </p:nvSpPr>
        <p:spPr>
          <a:xfrm>
            <a:off x="1598574" y="288204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CC095B-F8C7-2B76-F3A3-9693B868EE8D}"/>
              </a:ext>
            </a:extLst>
          </p:cNvPr>
          <p:cNvSpPr/>
          <p:nvPr/>
        </p:nvSpPr>
        <p:spPr>
          <a:xfrm>
            <a:off x="6594088" y="140451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36ED7E-4537-56C0-D132-C1D8F9E65350}"/>
              </a:ext>
            </a:extLst>
          </p:cNvPr>
          <p:cNvSpPr/>
          <p:nvPr/>
        </p:nvSpPr>
        <p:spPr>
          <a:xfrm>
            <a:off x="7365426" y="302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F89BA0C-86CC-7DF0-72E6-95FA8F9D6FDB}"/>
              </a:ext>
            </a:extLst>
          </p:cNvPr>
          <p:cNvSpPr/>
          <p:nvPr/>
        </p:nvSpPr>
        <p:spPr>
          <a:xfrm>
            <a:off x="1639695" y="3837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540E42-FD95-731B-67D4-578675BAEEDE}"/>
              </a:ext>
            </a:extLst>
          </p:cNvPr>
          <p:cNvSpPr/>
          <p:nvPr/>
        </p:nvSpPr>
        <p:spPr>
          <a:xfrm>
            <a:off x="2726429" y="43461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A0A2F8E-6285-BB71-0B2F-7347C078627D}"/>
              </a:ext>
            </a:extLst>
          </p:cNvPr>
          <p:cNvSpPr/>
          <p:nvPr/>
        </p:nvSpPr>
        <p:spPr>
          <a:xfrm>
            <a:off x="3653325" y="176918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2ABCD52-C799-3DCA-2E9B-E5C85BFFFDD6}"/>
              </a:ext>
            </a:extLst>
          </p:cNvPr>
          <p:cNvSpPr/>
          <p:nvPr/>
        </p:nvSpPr>
        <p:spPr>
          <a:xfrm>
            <a:off x="4283325" y="85939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781EA7-A9F6-A5C7-34ED-41B0A62251A8}"/>
              </a:ext>
            </a:extLst>
          </p:cNvPr>
          <p:cNvSpPr/>
          <p:nvPr/>
        </p:nvSpPr>
        <p:spPr>
          <a:xfrm>
            <a:off x="7766546" y="239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20C69-E20F-C252-905C-FF78DE288FEC}"/>
              </a:ext>
            </a:extLst>
          </p:cNvPr>
          <p:cNvSpPr/>
          <p:nvPr/>
        </p:nvSpPr>
        <p:spPr>
          <a:xfrm>
            <a:off x="8135471" y="340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95E8EF-F31B-D347-B997-609F8778CAA2}"/>
              </a:ext>
            </a:extLst>
          </p:cNvPr>
          <p:cNvSpPr/>
          <p:nvPr/>
        </p:nvSpPr>
        <p:spPr>
          <a:xfrm>
            <a:off x="5181483" y="385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539CAA5-FC89-AD44-76AF-915125F28873}"/>
              </a:ext>
            </a:extLst>
          </p:cNvPr>
          <p:cNvSpPr/>
          <p:nvPr/>
        </p:nvSpPr>
        <p:spPr>
          <a:xfrm>
            <a:off x="4331880" y="4241707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F9324B-83B8-9646-11CF-A799E1FB177E}"/>
              </a:ext>
            </a:extLst>
          </p:cNvPr>
          <p:cNvSpPr/>
          <p:nvPr/>
        </p:nvSpPr>
        <p:spPr>
          <a:xfrm>
            <a:off x="1001473" y="338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471810B-5CC0-46F0-756A-F11E0F898B9A}"/>
              </a:ext>
            </a:extLst>
          </p:cNvPr>
          <p:cNvSpPr/>
          <p:nvPr/>
        </p:nvSpPr>
        <p:spPr>
          <a:xfrm>
            <a:off x="6112830" y="4009341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6F4B0C-8B4C-4C45-DDBB-9DBDD172B8FD}"/>
              </a:ext>
            </a:extLst>
          </p:cNvPr>
          <p:cNvSpPr/>
          <p:nvPr/>
        </p:nvSpPr>
        <p:spPr>
          <a:xfrm>
            <a:off x="5493861" y="28052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5C3AFA-951D-6A07-C021-CEC0393D3745}"/>
              </a:ext>
            </a:extLst>
          </p:cNvPr>
          <p:cNvSpPr/>
          <p:nvPr/>
        </p:nvSpPr>
        <p:spPr>
          <a:xfrm>
            <a:off x="1505880" y="201628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5D88297-40CB-2E99-1410-5F4D5C38A911}"/>
              </a:ext>
            </a:extLst>
          </p:cNvPr>
          <p:cNvSpPr/>
          <p:nvPr/>
        </p:nvSpPr>
        <p:spPr>
          <a:xfrm>
            <a:off x="989118" y="250010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137EC3A-884F-4903-A84D-915E0454EB86}"/>
              </a:ext>
            </a:extLst>
          </p:cNvPr>
          <p:cNvSpPr/>
          <p:nvPr/>
        </p:nvSpPr>
        <p:spPr>
          <a:xfrm>
            <a:off x="7365426" y="171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hought Bubble: Cloud 33">
            <a:extLst>
              <a:ext uri="{FF2B5EF4-FFF2-40B4-BE49-F238E27FC236}">
                <a16:creationId xmlns:a16="http://schemas.microsoft.com/office/drawing/2014/main" id="{69CB891C-88AD-71A8-0F57-74D48D44A705}"/>
              </a:ext>
            </a:extLst>
          </p:cNvPr>
          <p:cNvSpPr/>
          <p:nvPr/>
        </p:nvSpPr>
        <p:spPr>
          <a:xfrm>
            <a:off x="3276931" y="2487616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hought Bubble: Cloud 34">
            <a:extLst>
              <a:ext uri="{FF2B5EF4-FFF2-40B4-BE49-F238E27FC236}">
                <a16:creationId xmlns:a16="http://schemas.microsoft.com/office/drawing/2014/main" id="{C454CBB9-A83C-F082-0755-A5F33D7D4CC4}"/>
              </a:ext>
            </a:extLst>
          </p:cNvPr>
          <p:cNvSpPr/>
          <p:nvPr/>
        </p:nvSpPr>
        <p:spPr>
          <a:xfrm>
            <a:off x="2420101" y="2072915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hought Bubble: Cloud 35">
            <a:extLst>
              <a:ext uri="{FF2B5EF4-FFF2-40B4-BE49-F238E27FC236}">
                <a16:creationId xmlns:a16="http://schemas.microsoft.com/office/drawing/2014/main" id="{AC1DA620-496C-3FF1-F2D7-7FC8D8D922F2}"/>
              </a:ext>
            </a:extLst>
          </p:cNvPr>
          <p:cNvSpPr/>
          <p:nvPr/>
        </p:nvSpPr>
        <p:spPr>
          <a:xfrm>
            <a:off x="1642854" y="1762681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hought Bubble: Cloud 36">
            <a:extLst>
              <a:ext uri="{FF2B5EF4-FFF2-40B4-BE49-F238E27FC236}">
                <a16:creationId xmlns:a16="http://schemas.microsoft.com/office/drawing/2014/main" id="{D4E64B70-717E-BAE1-ACD2-83DB407C9073}"/>
              </a:ext>
            </a:extLst>
          </p:cNvPr>
          <p:cNvSpPr/>
          <p:nvPr/>
        </p:nvSpPr>
        <p:spPr>
          <a:xfrm>
            <a:off x="3574297" y="3456934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hought Bubble: Cloud 38">
            <a:extLst>
              <a:ext uri="{FF2B5EF4-FFF2-40B4-BE49-F238E27FC236}">
                <a16:creationId xmlns:a16="http://schemas.microsoft.com/office/drawing/2014/main" id="{EF151B23-2F8F-CAF7-44C3-5024487E1A55}"/>
              </a:ext>
            </a:extLst>
          </p:cNvPr>
          <p:cNvSpPr/>
          <p:nvPr/>
        </p:nvSpPr>
        <p:spPr>
          <a:xfrm>
            <a:off x="1762682" y="2640016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hought Bubble: Cloud 39">
            <a:extLst>
              <a:ext uri="{FF2B5EF4-FFF2-40B4-BE49-F238E27FC236}">
                <a16:creationId xmlns:a16="http://schemas.microsoft.com/office/drawing/2014/main" id="{3F2F2F1A-65FE-B710-4EDE-E6277C8E976F}"/>
              </a:ext>
            </a:extLst>
          </p:cNvPr>
          <p:cNvSpPr/>
          <p:nvPr/>
        </p:nvSpPr>
        <p:spPr>
          <a:xfrm>
            <a:off x="1755599" y="3583638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hought Bubble: Cloud 40">
            <a:extLst>
              <a:ext uri="{FF2B5EF4-FFF2-40B4-BE49-F238E27FC236}">
                <a16:creationId xmlns:a16="http://schemas.microsoft.com/office/drawing/2014/main" id="{D13D0685-1C2A-678C-1AD3-24B0D6B16D37}"/>
              </a:ext>
            </a:extLst>
          </p:cNvPr>
          <p:cNvSpPr/>
          <p:nvPr/>
        </p:nvSpPr>
        <p:spPr>
          <a:xfrm>
            <a:off x="2647580" y="3313638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hought Bubble: Cloud 41">
            <a:extLst>
              <a:ext uri="{FF2B5EF4-FFF2-40B4-BE49-F238E27FC236}">
                <a16:creationId xmlns:a16="http://schemas.microsoft.com/office/drawing/2014/main" id="{27DA6EFC-842A-5E3F-3487-9486C5ACC292}"/>
              </a:ext>
            </a:extLst>
          </p:cNvPr>
          <p:cNvSpPr/>
          <p:nvPr/>
        </p:nvSpPr>
        <p:spPr>
          <a:xfrm>
            <a:off x="2871160" y="4099341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hought Bubble: Cloud 42">
            <a:extLst>
              <a:ext uri="{FF2B5EF4-FFF2-40B4-BE49-F238E27FC236}">
                <a16:creationId xmlns:a16="http://schemas.microsoft.com/office/drawing/2014/main" id="{BCC22D6A-A99A-B585-CB86-5C0F8E7C2229}"/>
              </a:ext>
            </a:extLst>
          </p:cNvPr>
          <p:cNvSpPr/>
          <p:nvPr/>
        </p:nvSpPr>
        <p:spPr>
          <a:xfrm>
            <a:off x="1102068" y="2259371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hought Bubble: Cloud 43">
            <a:extLst>
              <a:ext uri="{FF2B5EF4-FFF2-40B4-BE49-F238E27FC236}">
                <a16:creationId xmlns:a16="http://schemas.microsoft.com/office/drawing/2014/main" id="{DA173EED-309B-F517-015F-DF50F9FF3D8C}"/>
              </a:ext>
            </a:extLst>
          </p:cNvPr>
          <p:cNvSpPr/>
          <p:nvPr/>
        </p:nvSpPr>
        <p:spPr>
          <a:xfrm>
            <a:off x="3752506" y="1519230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hought Bubble: Cloud 44">
            <a:extLst>
              <a:ext uri="{FF2B5EF4-FFF2-40B4-BE49-F238E27FC236}">
                <a16:creationId xmlns:a16="http://schemas.microsoft.com/office/drawing/2014/main" id="{9EA0C322-BFEE-7025-AA11-C202CE7F249B}"/>
              </a:ext>
            </a:extLst>
          </p:cNvPr>
          <p:cNvSpPr/>
          <p:nvPr/>
        </p:nvSpPr>
        <p:spPr>
          <a:xfrm>
            <a:off x="4427034" y="644415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hought Bubble: Cloud 45">
            <a:extLst>
              <a:ext uri="{FF2B5EF4-FFF2-40B4-BE49-F238E27FC236}">
                <a16:creationId xmlns:a16="http://schemas.microsoft.com/office/drawing/2014/main" id="{B230DF09-1CA1-A984-5422-CF52DAABAAF3}"/>
              </a:ext>
            </a:extLst>
          </p:cNvPr>
          <p:cNvSpPr/>
          <p:nvPr/>
        </p:nvSpPr>
        <p:spPr>
          <a:xfrm>
            <a:off x="4881838" y="1404005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hought Bubble: Cloud 46">
            <a:extLst>
              <a:ext uri="{FF2B5EF4-FFF2-40B4-BE49-F238E27FC236}">
                <a16:creationId xmlns:a16="http://schemas.microsoft.com/office/drawing/2014/main" id="{B49213B2-D9CC-3955-1FB1-3B41AFF4EE8E}"/>
              </a:ext>
            </a:extLst>
          </p:cNvPr>
          <p:cNvSpPr/>
          <p:nvPr/>
        </p:nvSpPr>
        <p:spPr>
          <a:xfrm>
            <a:off x="1135934" y="3131929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hought Bubble: Cloud 47">
            <a:extLst>
              <a:ext uri="{FF2B5EF4-FFF2-40B4-BE49-F238E27FC236}">
                <a16:creationId xmlns:a16="http://schemas.microsoft.com/office/drawing/2014/main" id="{6408AF11-3B92-B442-62E8-4BA0241B8C32}"/>
              </a:ext>
            </a:extLst>
          </p:cNvPr>
          <p:cNvSpPr/>
          <p:nvPr/>
        </p:nvSpPr>
        <p:spPr>
          <a:xfrm>
            <a:off x="5673861" y="1010374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hought Bubble: Cloud 48">
            <a:extLst>
              <a:ext uri="{FF2B5EF4-FFF2-40B4-BE49-F238E27FC236}">
                <a16:creationId xmlns:a16="http://schemas.microsoft.com/office/drawing/2014/main" id="{BAFEAC57-3CCD-DDDD-60EE-F303D1ABD48A}"/>
              </a:ext>
            </a:extLst>
          </p:cNvPr>
          <p:cNvSpPr/>
          <p:nvPr/>
        </p:nvSpPr>
        <p:spPr>
          <a:xfrm>
            <a:off x="5331747" y="3620103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hought Bubble: Cloud 49">
            <a:extLst>
              <a:ext uri="{FF2B5EF4-FFF2-40B4-BE49-F238E27FC236}">
                <a16:creationId xmlns:a16="http://schemas.microsoft.com/office/drawing/2014/main" id="{8F4E1EB9-9267-3919-CD7C-F9558E61CBCE}"/>
              </a:ext>
            </a:extLst>
          </p:cNvPr>
          <p:cNvSpPr/>
          <p:nvPr/>
        </p:nvSpPr>
        <p:spPr>
          <a:xfrm>
            <a:off x="4453988" y="3995405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hought Bubble: Cloud 50">
            <a:extLst>
              <a:ext uri="{FF2B5EF4-FFF2-40B4-BE49-F238E27FC236}">
                <a16:creationId xmlns:a16="http://schemas.microsoft.com/office/drawing/2014/main" id="{92546E01-2F0A-ED2E-8B60-9FDD745B83C4}"/>
              </a:ext>
            </a:extLst>
          </p:cNvPr>
          <p:cNvSpPr/>
          <p:nvPr/>
        </p:nvSpPr>
        <p:spPr>
          <a:xfrm>
            <a:off x="6594088" y="3062040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hought Bubble: Cloud 51">
            <a:extLst>
              <a:ext uri="{FF2B5EF4-FFF2-40B4-BE49-F238E27FC236}">
                <a16:creationId xmlns:a16="http://schemas.microsoft.com/office/drawing/2014/main" id="{32FE4539-AECF-B093-4AD5-B8BA5B257019}"/>
              </a:ext>
            </a:extLst>
          </p:cNvPr>
          <p:cNvSpPr/>
          <p:nvPr/>
        </p:nvSpPr>
        <p:spPr>
          <a:xfrm>
            <a:off x="5659711" y="2589927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Thought Bubble: Cloud 52">
            <a:extLst>
              <a:ext uri="{FF2B5EF4-FFF2-40B4-BE49-F238E27FC236}">
                <a16:creationId xmlns:a16="http://schemas.microsoft.com/office/drawing/2014/main" id="{CD326C94-F70E-26F7-CE0D-0C1D20046D19}"/>
              </a:ext>
            </a:extLst>
          </p:cNvPr>
          <p:cNvSpPr/>
          <p:nvPr/>
        </p:nvSpPr>
        <p:spPr>
          <a:xfrm>
            <a:off x="6051448" y="1801384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hought Bubble: Cloud 53">
            <a:extLst>
              <a:ext uri="{FF2B5EF4-FFF2-40B4-BE49-F238E27FC236}">
                <a16:creationId xmlns:a16="http://schemas.microsoft.com/office/drawing/2014/main" id="{2D4B54CC-2F72-3E2E-E490-90E5DE9232EC}"/>
              </a:ext>
            </a:extLst>
          </p:cNvPr>
          <p:cNvSpPr/>
          <p:nvPr/>
        </p:nvSpPr>
        <p:spPr>
          <a:xfrm>
            <a:off x="7156247" y="2073284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hought Bubble: Cloud 54">
            <a:extLst>
              <a:ext uri="{FF2B5EF4-FFF2-40B4-BE49-F238E27FC236}">
                <a16:creationId xmlns:a16="http://schemas.microsoft.com/office/drawing/2014/main" id="{4CBAE709-1CC1-6987-B831-5AFCF9AAF826}"/>
              </a:ext>
            </a:extLst>
          </p:cNvPr>
          <p:cNvSpPr/>
          <p:nvPr/>
        </p:nvSpPr>
        <p:spPr>
          <a:xfrm>
            <a:off x="6269652" y="3763638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hought Bubble: Cloud 55">
            <a:extLst>
              <a:ext uri="{FF2B5EF4-FFF2-40B4-BE49-F238E27FC236}">
                <a16:creationId xmlns:a16="http://schemas.microsoft.com/office/drawing/2014/main" id="{FDAF22DA-8574-F023-0306-6F651FDAC148}"/>
              </a:ext>
            </a:extLst>
          </p:cNvPr>
          <p:cNvSpPr/>
          <p:nvPr/>
        </p:nvSpPr>
        <p:spPr>
          <a:xfrm>
            <a:off x="8273324" y="3192176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hought Bubble: Cloud 56">
            <a:extLst>
              <a:ext uri="{FF2B5EF4-FFF2-40B4-BE49-F238E27FC236}">
                <a16:creationId xmlns:a16="http://schemas.microsoft.com/office/drawing/2014/main" id="{C66ED3EE-B017-78A3-B097-978C42CE629B}"/>
              </a:ext>
            </a:extLst>
          </p:cNvPr>
          <p:cNvSpPr/>
          <p:nvPr/>
        </p:nvSpPr>
        <p:spPr>
          <a:xfrm>
            <a:off x="6696029" y="1138963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hought Bubble: Cloud 57">
            <a:extLst>
              <a:ext uri="{FF2B5EF4-FFF2-40B4-BE49-F238E27FC236}">
                <a16:creationId xmlns:a16="http://schemas.microsoft.com/office/drawing/2014/main" id="{5D3725AF-9D66-BFB4-8AB7-98FDFF5A83C9}"/>
              </a:ext>
            </a:extLst>
          </p:cNvPr>
          <p:cNvSpPr/>
          <p:nvPr/>
        </p:nvSpPr>
        <p:spPr>
          <a:xfrm>
            <a:off x="7506118" y="1449213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hought Bubble: Cloud 58">
            <a:extLst>
              <a:ext uri="{FF2B5EF4-FFF2-40B4-BE49-F238E27FC236}">
                <a16:creationId xmlns:a16="http://schemas.microsoft.com/office/drawing/2014/main" id="{2481BF26-70B4-700D-1743-DD8A08E8FB5F}"/>
              </a:ext>
            </a:extLst>
          </p:cNvPr>
          <p:cNvSpPr/>
          <p:nvPr/>
        </p:nvSpPr>
        <p:spPr>
          <a:xfrm>
            <a:off x="7928633" y="2169371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hought Bubble: Cloud 59">
            <a:extLst>
              <a:ext uri="{FF2B5EF4-FFF2-40B4-BE49-F238E27FC236}">
                <a16:creationId xmlns:a16="http://schemas.microsoft.com/office/drawing/2014/main" id="{936D46B3-E133-F8AD-49F7-6D7BEEE9404D}"/>
              </a:ext>
            </a:extLst>
          </p:cNvPr>
          <p:cNvSpPr/>
          <p:nvPr/>
        </p:nvSpPr>
        <p:spPr>
          <a:xfrm>
            <a:off x="7504591" y="2819264"/>
            <a:ext cx="289932" cy="180000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A276E4DC-5610-2442-5D62-E927ED612E1D}"/>
                  </a:ext>
                </a:extLst>
              </p:cNvPr>
              <p:cNvSpPr txBox="1"/>
              <p:nvPr/>
            </p:nvSpPr>
            <p:spPr>
              <a:xfrm>
                <a:off x="6794499" y="3710103"/>
                <a:ext cx="2070247" cy="7155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Clients (x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)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GB" dirty="0">
                    <a:solidFill>
                      <a:srgbClr val="F47920"/>
                    </a:solidFill>
                  </a:rPr>
                  <a:t>Receive model from server</a:t>
                </a:r>
              </a:p>
              <a:p>
                <a:r>
                  <a:rPr lang="en-GB" dirty="0"/>
                  <a:t>Generate results</a:t>
                </a:r>
              </a:p>
            </p:txBody>
          </p:sp>
        </mc:Choice>
        <mc:Fallback xmlns=""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A276E4DC-5610-2442-5D62-E927ED612E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4499" y="3710103"/>
                <a:ext cx="2070247" cy="715581"/>
              </a:xfrm>
              <a:prstGeom prst="rect">
                <a:avLst/>
              </a:prstGeom>
              <a:blipFill>
                <a:blip r:embed="rId3"/>
                <a:stretch>
                  <a:fillRect l="-885" t="-855" b="-8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3" name="TextBox 62">
            <a:extLst>
              <a:ext uri="{FF2B5EF4-FFF2-40B4-BE49-F238E27FC236}">
                <a16:creationId xmlns:a16="http://schemas.microsoft.com/office/drawing/2014/main" id="{AB43F42F-F333-E95E-E6C5-9AE5A485C961}"/>
              </a:ext>
            </a:extLst>
          </p:cNvPr>
          <p:cNvSpPr txBox="1"/>
          <p:nvPr/>
        </p:nvSpPr>
        <p:spPr>
          <a:xfrm>
            <a:off x="4742378" y="565163"/>
            <a:ext cx="202216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47920"/>
                </a:solidFill>
              </a:rPr>
              <a:t>Send out model to clients</a:t>
            </a:r>
            <a:endParaRPr lang="en-US" dirty="0">
              <a:solidFill>
                <a:srgbClr val="F4792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53939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805176E-EBCF-CDC7-10DC-6F45FAA9DF3E}"/>
              </a:ext>
            </a:extLst>
          </p:cNvPr>
          <p:cNvSpPr/>
          <p:nvPr/>
        </p:nvSpPr>
        <p:spPr>
          <a:xfrm>
            <a:off x="3833325" y="2481800"/>
            <a:ext cx="1080000" cy="1080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Central server</a:t>
            </a: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CAF63B-16FD-979F-9DF7-FD4CF37BE6EE}"/>
              </a:ext>
            </a:extLst>
          </p:cNvPr>
          <p:cNvSpPr/>
          <p:nvPr/>
        </p:nvSpPr>
        <p:spPr>
          <a:xfrm>
            <a:off x="5872975" y="2007219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8D48A8-DF6E-7059-C9CE-0AA7C6294715}"/>
              </a:ext>
            </a:extLst>
          </p:cNvPr>
          <p:cNvSpPr/>
          <p:nvPr/>
        </p:nvSpPr>
        <p:spPr>
          <a:xfrm>
            <a:off x="2280146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2F8B6D-1377-9C7D-B660-0B045C7FC630}"/>
              </a:ext>
            </a:extLst>
          </p:cNvPr>
          <p:cNvSpPr/>
          <p:nvPr/>
        </p:nvSpPr>
        <p:spPr>
          <a:xfrm>
            <a:off x="6434398" y="328217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4C5934-89D3-5DCD-B81D-51E1A946EBFC}"/>
              </a:ext>
            </a:extLst>
          </p:cNvPr>
          <p:cNvSpPr/>
          <p:nvPr/>
        </p:nvSpPr>
        <p:spPr>
          <a:xfrm>
            <a:off x="2522546" y="358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B2095E-9362-589D-1C3F-620602BA2B32}"/>
              </a:ext>
            </a:extLst>
          </p:cNvPr>
          <p:cNvSpPr/>
          <p:nvPr/>
        </p:nvSpPr>
        <p:spPr>
          <a:xfrm>
            <a:off x="3451024" y="367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F225E0-4634-9A5B-9151-30F1F99E1D7A}"/>
              </a:ext>
            </a:extLst>
          </p:cNvPr>
          <p:cNvSpPr/>
          <p:nvPr/>
        </p:nvSpPr>
        <p:spPr>
          <a:xfrm>
            <a:off x="3161092" y="272926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9C0408-9B69-9D56-B014-085645FF9630}"/>
              </a:ext>
            </a:extLst>
          </p:cNvPr>
          <p:cNvSpPr/>
          <p:nvPr/>
        </p:nvSpPr>
        <p:spPr>
          <a:xfrm>
            <a:off x="4733325" y="162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59618C-CFC9-CAEA-D0BF-4DFAAE1BD0AF}"/>
              </a:ext>
            </a:extLst>
          </p:cNvPr>
          <p:cNvSpPr/>
          <p:nvPr/>
        </p:nvSpPr>
        <p:spPr>
          <a:xfrm>
            <a:off x="5537092" y="122896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7D1F1C-8709-11E9-2557-10E202ED1A02}"/>
              </a:ext>
            </a:extLst>
          </p:cNvPr>
          <p:cNvSpPr/>
          <p:nvPr/>
        </p:nvSpPr>
        <p:spPr>
          <a:xfrm>
            <a:off x="6985961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6375FB-2E2F-BB2C-FBD2-AB97AA080219}"/>
              </a:ext>
            </a:extLst>
          </p:cNvPr>
          <p:cNvSpPr/>
          <p:nvPr/>
        </p:nvSpPr>
        <p:spPr>
          <a:xfrm>
            <a:off x="1598574" y="288204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CC095B-F8C7-2B76-F3A3-9693B868EE8D}"/>
              </a:ext>
            </a:extLst>
          </p:cNvPr>
          <p:cNvSpPr/>
          <p:nvPr/>
        </p:nvSpPr>
        <p:spPr>
          <a:xfrm>
            <a:off x="6594088" y="140451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36ED7E-4537-56C0-D132-C1D8F9E65350}"/>
              </a:ext>
            </a:extLst>
          </p:cNvPr>
          <p:cNvSpPr/>
          <p:nvPr/>
        </p:nvSpPr>
        <p:spPr>
          <a:xfrm>
            <a:off x="7365426" y="302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F89BA0C-86CC-7DF0-72E6-95FA8F9D6FDB}"/>
              </a:ext>
            </a:extLst>
          </p:cNvPr>
          <p:cNvSpPr/>
          <p:nvPr/>
        </p:nvSpPr>
        <p:spPr>
          <a:xfrm>
            <a:off x="1639695" y="3837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540E42-FD95-731B-67D4-578675BAEEDE}"/>
              </a:ext>
            </a:extLst>
          </p:cNvPr>
          <p:cNvSpPr/>
          <p:nvPr/>
        </p:nvSpPr>
        <p:spPr>
          <a:xfrm>
            <a:off x="2726429" y="43461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A0A2F8E-6285-BB71-0B2F-7347C078627D}"/>
              </a:ext>
            </a:extLst>
          </p:cNvPr>
          <p:cNvSpPr/>
          <p:nvPr/>
        </p:nvSpPr>
        <p:spPr>
          <a:xfrm>
            <a:off x="3653325" y="176918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2ABCD52-C799-3DCA-2E9B-E5C85BFFFDD6}"/>
              </a:ext>
            </a:extLst>
          </p:cNvPr>
          <p:cNvSpPr/>
          <p:nvPr/>
        </p:nvSpPr>
        <p:spPr>
          <a:xfrm>
            <a:off x="4283325" y="85939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781EA7-A9F6-A5C7-34ED-41B0A62251A8}"/>
              </a:ext>
            </a:extLst>
          </p:cNvPr>
          <p:cNvSpPr/>
          <p:nvPr/>
        </p:nvSpPr>
        <p:spPr>
          <a:xfrm>
            <a:off x="7766546" y="239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20C69-E20F-C252-905C-FF78DE288FEC}"/>
              </a:ext>
            </a:extLst>
          </p:cNvPr>
          <p:cNvSpPr/>
          <p:nvPr/>
        </p:nvSpPr>
        <p:spPr>
          <a:xfrm>
            <a:off x="8135471" y="340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95E8EF-F31B-D347-B997-609F8778CAA2}"/>
              </a:ext>
            </a:extLst>
          </p:cNvPr>
          <p:cNvSpPr/>
          <p:nvPr/>
        </p:nvSpPr>
        <p:spPr>
          <a:xfrm>
            <a:off x="5181483" y="385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539CAA5-FC89-AD44-76AF-915125F28873}"/>
              </a:ext>
            </a:extLst>
          </p:cNvPr>
          <p:cNvSpPr/>
          <p:nvPr/>
        </p:nvSpPr>
        <p:spPr>
          <a:xfrm>
            <a:off x="4331880" y="4241707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F9324B-83B8-9646-11CF-A799E1FB177E}"/>
              </a:ext>
            </a:extLst>
          </p:cNvPr>
          <p:cNvSpPr/>
          <p:nvPr/>
        </p:nvSpPr>
        <p:spPr>
          <a:xfrm>
            <a:off x="1001473" y="338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471810B-5CC0-46F0-756A-F11E0F898B9A}"/>
              </a:ext>
            </a:extLst>
          </p:cNvPr>
          <p:cNvSpPr/>
          <p:nvPr/>
        </p:nvSpPr>
        <p:spPr>
          <a:xfrm>
            <a:off x="6112830" y="4009341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6F4B0C-8B4C-4C45-DDBB-9DBDD172B8FD}"/>
              </a:ext>
            </a:extLst>
          </p:cNvPr>
          <p:cNvSpPr/>
          <p:nvPr/>
        </p:nvSpPr>
        <p:spPr>
          <a:xfrm>
            <a:off x="5493861" y="28052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5C3AFA-951D-6A07-C021-CEC0393D3745}"/>
              </a:ext>
            </a:extLst>
          </p:cNvPr>
          <p:cNvSpPr/>
          <p:nvPr/>
        </p:nvSpPr>
        <p:spPr>
          <a:xfrm>
            <a:off x="1505880" y="201628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5D88297-40CB-2E99-1410-5F4D5C38A911}"/>
              </a:ext>
            </a:extLst>
          </p:cNvPr>
          <p:cNvSpPr/>
          <p:nvPr/>
        </p:nvSpPr>
        <p:spPr>
          <a:xfrm>
            <a:off x="989118" y="250010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137EC3A-884F-4903-A84D-915E0454EB86}"/>
              </a:ext>
            </a:extLst>
          </p:cNvPr>
          <p:cNvSpPr/>
          <p:nvPr/>
        </p:nvSpPr>
        <p:spPr>
          <a:xfrm>
            <a:off x="7365426" y="171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/>
              <p:nvPr/>
            </p:nvSpPr>
            <p:spPr>
              <a:xfrm>
                <a:off x="6794499" y="3710103"/>
                <a:ext cx="207024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Clients (x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)</a:t>
                </a:r>
              </a:p>
              <a:p>
                <a:r>
                  <a:rPr lang="en-GB" dirty="0">
                    <a:solidFill>
                      <a:srgbClr val="F47920"/>
                    </a:solidFill>
                  </a:rPr>
                  <a:t>Receive model from server</a:t>
                </a:r>
              </a:p>
              <a:p>
                <a:r>
                  <a:rPr lang="en-GB" dirty="0"/>
                  <a:t>Generate results</a:t>
                </a:r>
                <a:endParaRPr lang="en-US" dirty="0"/>
              </a:p>
              <a:p>
                <a:r>
                  <a:rPr lang="en-GB" dirty="0">
                    <a:solidFill>
                      <a:srgbClr val="00B050"/>
                    </a:solidFill>
                  </a:rPr>
                  <a:t>Send results to server</a:t>
                </a: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4499" y="3710103"/>
                <a:ext cx="2070247" cy="923330"/>
              </a:xfrm>
              <a:prstGeom prst="rect">
                <a:avLst/>
              </a:prstGeom>
              <a:blipFill>
                <a:blip r:embed="rId3"/>
                <a:stretch>
                  <a:fillRect l="-885" t="-662" b="-66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Arrow: Right 5">
            <a:extLst>
              <a:ext uri="{FF2B5EF4-FFF2-40B4-BE49-F238E27FC236}">
                <a16:creationId xmlns:a16="http://schemas.microsoft.com/office/drawing/2014/main" id="{E4A218A5-412D-A19D-CE87-BBB6BFA2D38C}"/>
              </a:ext>
            </a:extLst>
          </p:cNvPr>
          <p:cNvSpPr/>
          <p:nvPr/>
        </p:nvSpPr>
        <p:spPr>
          <a:xfrm rot="3438102">
            <a:off x="3666176" y="2122307"/>
            <a:ext cx="520074" cy="202670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D7F38140-F5C1-9961-2B9D-2ACE9E00F338}"/>
              </a:ext>
            </a:extLst>
          </p:cNvPr>
          <p:cNvSpPr/>
          <p:nvPr/>
        </p:nvSpPr>
        <p:spPr>
          <a:xfrm rot="6204808">
            <a:off x="4446602" y="2062639"/>
            <a:ext cx="517951" cy="190046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DA70BE46-91D0-CD74-1C53-9A4916850A28}"/>
              </a:ext>
            </a:extLst>
          </p:cNvPr>
          <p:cNvSpPr/>
          <p:nvPr/>
        </p:nvSpPr>
        <p:spPr>
          <a:xfrm rot="10518133">
            <a:off x="4996439" y="2832500"/>
            <a:ext cx="411363" cy="153528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0E9D435C-CCD7-6ABF-FEBF-DC4625D589C6}"/>
              </a:ext>
            </a:extLst>
          </p:cNvPr>
          <p:cNvSpPr/>
          <p:nvPr/>
        </p:nvSpPr>
        <p:spPr>
          <a:xfrm rot="15802172">
            <a:off x="4132770" y="3800130"/>
            <a:ext cx="517951" cy="190046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E1F42303-747C-61B9-E71D-DEAA26F31AF8}"/>
              </a:ext>
            </a:extLst>
          </p:cNvPr>
          <p:cNvSpPr/>
          <p:nvPr/>
        </p:nvSpPr>
        <p:spPr>
          <a:xfrm rot="13813094">
            <a:off x="4763784" y="3534251"/>
            <a:ext cx="437596" cy="187616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6A98C323-9EDA-A6A1-5AAB-CC2B8ECED233}"/>
              </a:ext>
            </a:extLst>
          </p:cNvPr>
          <p:cNvSpPr/>
          <p:nvPr/>
        </p:nvSpPr>
        <p:spPr>
          <a:xfrm rot="411031">
            <a:off x="3403352" y="2804685"/>
            <a:ext cx="355265" cy="181209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49AE1368-DA79-167E-06BB-465F37651792}"/>
              </a:ext>
            </a:extLst>
          </p:cNvPr>
          <p:cNvSpPr/>
          <p:nvPr/>
        </p:nvSpPr>
        <p:spPr>
          <a:xfrm rot="19012238">
            <a:off x="3610919" y="3455698"/>
            <a:ext cx="312094" cy="183195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5907AA1-16D8-685B-D272-91E893E9FC2D}"/>
              </a:ext>
            </a:extLst>
          </p:cNvPr>
          <p:cNvSpPr/>
          <p:nvPr/>
        </p:nvSpPr>
        <p:spPr>
          <a:xfrm rot="926248">
            <a:off x="2569635" y="2518287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4F722CA-E569-22F4-7976-12244F4B9719}"/>
              </a:ext>
            </a:extLst>
          </p:cNvPr>
          <p:cNvSpPr/>
          <p:nvPr/>
        </p:nvSpPr>
        <p:spPr>
          <a:xfrm rot="20438213">
            <a:off x="2734125" y="3335626"/>
            <a:ext cx="1031159" cy="19311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B0057F54-45FD-26BD-B087-EE3EAD5BBADB}"/>
              </a:ext>
            </a:extLst>
          </p:cNvPr>
          <p:cNvSpPr/>
          <p:nvPr/>
        </p:nvSpPr>
        <p:spPr>
          <a:xfrm rot="9436898">
            <a:off x="4857752" y="2276791"/>
            <a:ext cx="1007461" cy="19598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026035CA-4C7D-120E-062A-B4735FA81E0F}"/>
              </a:ext>
            </a:extLst>
          </p:cNvPr>
          <p:cNvSpPr/>
          <p:nvPr/>
        </p:nvSpPr>
        <p:spPr>
          <a:xfrm rot="12788211">
            <a:off x="4898861" y="3545906"/>
            <a:ext cx="1270496" cy="207663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76B9A9CF-99AD-6A5A-C75D-65B8AAE82EE6}"/>
              </a:ext>
            </a:extLst>
          </p:cNvPr>
          <p:cNvSpPr/>
          <p:nvPr/>
        </p:nvSpPr>
        <p:spPr>
          <a:xfrm rot="5342239">
            <a:off x="3755551" y="1686625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23CD1489-8C92-7A7C-FE03-883623A60B66}"/>
              </a:ext>
            </a:extLst>
          </p:cNvPr>
          <p:cNvSpPr/>
          <p:nvPr/>
        </p:nvSpPr>
        <p:spPr>
          <a:xfrm rot="11251548">
            <a:off x="5057741" y="3178555"/>
            <a:ext cx="1311909" cy="155128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18851822-EB78-3B1B-0A2E-D0A875DD1A12}"/>
              </a:ext>
            </a:extLst>
          </p:cNvPr>
          <p:cNvSpPr/>
          <p:nvPr/>
        </p:nvSpPr>
        <p:spPr>
          <a:xfrm rot="7468555">
            <a:off x="4543853" y="1883082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CE0B0BCA-B394-A689-F3E2-C429712EB727}"/>
              </a:ext>
            </a:extLst>
          </p:cNvPr>
          <p:cNvSpPr/>
          <p:nvPr/>
        </p:nvSpPr>
        <p:spPr>
          <a:xfrm rot="10256038">
            <a:off x="4967713" y="2492604"/>
            <a:ext cx="1943191" cy="164069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51042BF3-33FE-0633-E122-AF6A64B92C3B}"/>
              </a:ext>
            </a:extLst>
          </p:cNvPr>
          <p:cNvSpPr/>
          <p:nvPr/>
        </p:nvSpPr>
        <p:spPr>
          <a:xfrm rot="19550775">
            <a:off x="2933337" y="3958072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44CD9B0E-0130-2B42-C498-F1A55EBFF35F}"/>
              </a:ext>
            </a:extLst>
          </p:cNvPr>
          <p:cNvSpPr/>
          <p:nvPr/>
        </p:nvSpPr>
        <p:spPr>
          <a:xfrm rot="199474">
            <a:off x="1937116" y="2925097"/>
            <a:ext cx="1737667" cy="219385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B508500-335F-F900-24F0-BAE8C236FED9}"/>
              </a:ext>
            </a:extLst>
          </p:cNvPr>
          <p:cNvSpPr txBox="1"/>
          <p:nvPr/>
        </p:nvSpPr>
        <p:spPr>
          <a:xfrm>
            <a:off x="4742378" y="565163"/>
            <a:ext cx="216931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47920"/>
                </a:solidFill>
              </a:rPr>
              <a:t>Send out model to clients</a:t>
            </a:r>
          </a:p>
          <a:p>
            <a:r>
              <a:rPr lang="en-GB" dirty="0">
                <a:solidFill>
                  <a:srgbClr val="00B050"/>
                </a:solidFill>
              </a:rPr>
              <a:t>Receive results from clients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60490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805176E-EBCF-CDC7-10DC-6F45FAA9DF3E}"/>
              </a:ext>
            </a:extLst>
          </p:cNvPr>
          <p:cNvSpPr/>
          <p:nvPr/>
        </p:nvSpPr>
        <p:spPr>
          <a:xfrm>
            <a:off x="3833325" y="2481800"/>
            <a:ext cx="1080000" cy="1080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Central server</a:t>
            </a: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CAF63B-16FD-979F-9DF7-FD4CF37BE6EE}"/>
              </a:ext>
            </a:extLst>
          </p:cNvPr>
          <p:cNvSpPr/>
          <p:nvPr/>
        </p:nvSpPr>
        <p:spPr>
          <a:xfrm>
            <a:off x="5872975" y="2007219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8D48A8-DF6E-7059-C9CE-0AA7C6294715}"/>
              </a:ext>
            </a:extLst>
          </p:cNvPr>
          <p:cNvSpPr/>
          <p:nvPr/>
        </p:nvSpPr>
        <p:spPr>
          <a:xfrm>
            <a:off x="2280146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2F8B6D-1377-9C7D-B660-0B045C7FC630}"/>
              </a:ext>
            </a:extLst>
          </p:cNvPr>
          <p:cNvSpPr/>
          <p:nvPr/>
        </p:nvSpPr>
        <p:spPr>
          <a:xfrm>
            <a:off x="6434398" y="328217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4C5934-89D3-5DCD-B81D-51E1A946EBFC}"/>
              </a:ext>
            </a:extLst>
          </p:cNvPr>
          <p:cNvSpPr/>
          <p:nvPr/>
        </p:nvSpPr>
        <p:spPr>
          <a:xfrm>
            <a:off x="2522546" y="358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B2095E-9362-589D-1C3F-620602BA2B32}"/>
              </a:ext>
            </a:extLst>
          </p:cNvPr>
          <p:cNvSpPr/>
          <p:nvPr/>
        </p:nvSpPr>
        <p:spPr>
          <a:xfrm>
            <a:off x="3451024" y="367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F225E0-4634-9A5B-9151-30F1F99E1D7A}"/>
              </a:ext>
            </a:extLst>
          </p:cNvPr>
          <p:cNvSpPr/>
          <p:nvPr/>
        </p:nvSpPr>
        <p:spPr>
          <a:xfrm>
            <a:off x="3161092" y="272926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9C0408-9B69-9D56-B014-085645FF9630}"/>
              </a:ext>
            </a:extLst>
          </p:cNvPr>
          <p:cNvSpPr/>
          <p:nvPr/>
        </p:nvSpPr>
        <p:spPr>
          <a:xfrm>
            <a:off x="4733325" y="162189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59618C-CFC9-CAEA-D0BF-4DFAAE1BD0AF}"/>
              </a:ext>
            </a:extLst>
          </p:cNvPr>
          <p:cNvSpPr/>
          <p:nvPr/>
        </p:nvSpPr>
        <p:spPr>
          <a:xfrm>
            <a:off x="5537092" y="122896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7D1F1C-8709-11E9-2557-10E202ED1A02}"/>
              </a:ext>
            </a:extLst>
          </p:cNvPr>
          <p:cNvSpPr/>
          <p:nvPr/>
        </p:nvSpPr>
        <p:spPr>
          <a:xfrm>
            <a:off x="6985961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6375FB-2E2F-BB2C-FBD2-AB97AA080219}"/>
              </a:ext>
            </a:extLst>
          </p:cNvPr>
          <p:cNvSpPr/>
          <p:nvPr/>
        </p:nvSpPr>
        <p:spPr>
          <a:xfrm>
            <a:off x="1598574" y="288204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CC095B-F8C7-2B76-F3A3-9693B868EE8D}"/>
              </a:ext>
            </a:extLst>
          </p:cNvPr>
          <p:cNvSpPr/>
          <p:nvPr/>
        </p:nvSpPr>
        <p:spPr>
          <a:xfrm>
            <a:off x="6594088" y="140451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36ED7E-4537-56C0-D132-C1D8F9E65350}"/>
              </a:ext>
            </a:extLst>
          </p:cNvPr>
          <p:cNvSpPr/>
          <p:nvPr/>
        </p:nvSpPr>
        <p:spPr>
          <a:xfrm>
            <a:off x="7365426" y="302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F89BA0C-86CC-7DF0-72E6-95FA8F9D6FDB}"/>
              </a:ext>
            </a:extLst>
          </p:cNvPr>
          <p:cNvSpPr/>
          <p:nvPr/>
        </p:nvSpPr>
        <p:spPr>
          <a:xfrm>
            <a:off x="1639695" y="3837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540E42-FD95-731B-67D4-578675BAEEDE}"/>
              </a:ext>
            </a:extLst>
          </p:cNvPr>
          <p:cNvSpPr/>
          <p:nvPr/>
        </p:nvSpPr>
        <p:spPr>
          <a:xfrm>
            <a:off x="2726429" y="43461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A0A2F8E-6285-BB71-0B2F-7347C078627D}"/>
              </a:ext>
            </a:extLst>
          </p:cNvPr>
          <p:cNvSpPr/>
          <p:nvPr/>
        </p:nvSpPr>
        <p:spPr>
          <a:xfrm>
            <a:off x="3653325" y="176918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2ABCD52-C799-3DCA-2E9B-E5C85BFFFDD6}"/>
              </a:ext>
            </a:extLst>
          </p:cNvPr>
          <p:cNvSpPr/>
          <p:nvPr/>
        </p:nvSpPr>
        <p:spPr>
          <a:xfrm>
            <a:off x="4283325" y="85939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781EA7-A9F6-A5C7-34ED-41B0A62251A8}"/>
              </a:ext>
            </a:extLst>
          </p:cNvPr>
          <p:cNvSpPr/>
          <p:nvPr/>
        </p:nvSpPr>
        <p:spPr>
          <a:xfrm>
            <a:off x="7766546" y="239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20C69-E20F-C252-905C-FF78DE288FEC}"/>
              </a:ext>
            </a:extLst>
          </p:cNvPr>
          <p:cNvSpPr/>
          <p:nvPr/>
        </p:nvSpPr>
        <p:spPr>
          <a:xfrm>
            <a:off x="8135471" y="340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95E8EF-F31B-D347-B997-609F8778CAA2}"/>
              </a:ext>
            </a:extLst>
          </p:cNvPr>
          <p:cNvSpPr/>
          <p:nvPr/>
        </p:nvSpPr>
        <p:spPr>
          <a:xfrm>
            <a:off x="5181483" y="385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539CAA5-FC89-AD44-76AF-915125F28873}"/>
              </a:ext>
            </a:extLst>
          </p:cNvPr>
          <p:cNvSpPr/>
          <p:nvPr/>
        </p:nvSpPr>
        <p:spPr>
          <a:xfrm>
            <a:off x="4331880" y="4241707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F9324B-83B8-9646-11CF-A799E1FB177E}"/>
              </a:ext>
            </a:extLst>
          </p:cNvPr>
          <p:cNvSpPr/>
          <p:nvPr/>
        </p:nvSpPr>
        <p:spPr>
          <a:xfrm>
            <a:off x="1001473" y="338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471810B-5CC0-46F0-756A-F11E0F898B9A}"/>
              </a:ext>
            </a:extLst>
          </p:cNvPr>
          <p:cNvSpPr/>
          <p:nvPr/>
        </p:nvSpPr>
        <p:spPr>
          <a:xfrm>
            <a:off x="6112830" y="4009341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6F4B0C-8B4C-4C45-DDBB-9DBDD172B8FD}"/>
              </a:ext>
            </a:extLst>
          </p:cNvPr>
          <p:cNvSpPr/>
          <p:nvPr/>
        </p:nvSpPr>
        <p:spPr>
          <a:xfrm>
            <a:off x="5493861" y="28052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5C3AFA-951D-6A07-C021-CEC0393D3745}"/>
              </a:ext>
            </a:extLst>
          </p:cNvPr>
          <p:cNvSpPr/>
          <p:nvPr/>
        </p:nvSpPr>
        <p:spPr>
          <a:xfrm>
            <a:off x="1505880" y="201628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5D88297-40CB-2E99-1410-5F4D5C38A911}"/>
              </a:ext>
            </a:extLst>
          </p:cNvPr>
          <p:cNvSpPr/>
          <p:nvPr/>
        </p:nvSpPr>
        <p:spPr>
          <a:xfrm>
            <a:off x="989118" y="250010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137EC3A-884F-4903-A84D-915E0454EB86}"/>
              </a:ext>
            </a:extLst>
          </p:cNvPr>
          <p:cNvSpPr/>
          <p:nvPr/>
        </p:nvSpPr>
        <p:spPr>
          <a:xfrm>
            <a:off x="7365426" y="171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2DD"/>
              </a:solidFill>
            </a:endParaRPr>
          </a:p>
        </p:txBody>
      </p:sp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93CDBA3E-5575-CE70-2A34-6FFBC44C6902}"/>
              </a:ext>
            </a:extLst>
          </p:cNvPr>
          <p:cNvSpPr/>
          <p:nvPr/>
        </p:nvSpPr>
        <p:spPr>
          <a:xfrm>
            <a:off x="4270222" y="1181916"/>
            <a:ext cx="2073311" cy="1239953"/>
          </a:xfrm>
          <a:prstGeom prst="cloud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Aggregation</a:t>
            </a:r>
          </a:p>
          <a:p>
            <a:pPr algn="ctr"/>
            <a:r>
              <a:rPr lang="en-GB" dirty="0"/>
              <a:t>Analysis</a:t>
            </a:r>
          </a:p>
          <a:p>
            <a:pPr algn="ctr"/>
            <a:r>
              <a:rPr lang="en-GB" dirty="0"/>
              <a:t>Improvements to model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0A7E61E-E274-919C-5226-13C69C9ABEC5}"/>
                  </a:ext>
                </a:extLst>
              </p:cNvPr>
              <p:cNvSpPr txBox="1"/>
              <p:nvPr/>
            </p:nvSpPr>
            <p:spPr>
              <a:xfrm>
                <a:off x="6794499" y="3710103"/>
                <a:ext cx="2070247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Clients (x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)</a:t>
                </a:r>
              </a:p>
              <a:p>
                <a:r>
                  <a:rPr lang="en-GB" dirty="0">
                    <a:solidFill>
                      <a:srgbClr val="F47920"/>
                    </a:solidFill>
                  </a:rPr>
                  <a:t>Receive model from server</a:t>
                </a:r>
              </a:p>
              <a:p>
                <a:r>
                  <a:rPr lang="en-GB" dirty="0"/>
                  <a:t>Generate results</a:t>
                </a:r>
                <a:endParaRPr lang="en-US" dirty="0"/>
              </a:p>
              <a:p>
                <a:r>
                  <a:rPr lang="en-GB" dirty="0">
                    <a:solidFill>
                      <a:srgbClr val="00B050"/>
                    </a:solidFill>
                  </a:rPr>
                  <a:t>Send results to server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0A7E61E-E274-919C-5226-13C69C9ABE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4499" y="3710103"/>
                <a:ext cx="2070247" cy="923330"/>
              </a:xfrm>
              <a:prstGeom prst="rect">
                <a:avLst/>
              </a:prstGeom>
              <a:blipFill>
                <a:blip r:embed="rId3"/>
                <a:stretch>
                  <a:fillRect l="-885" t="-662" b="-66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4" name="TextBox 33">
            <a:extLst>
              <a:ext uri="{FF2B5EF4-FFF2-40B4-BE49-F238E27FC236}">
                <a16:creationId xmlns:a16="http://schemas.microsoft.com/office/drawing/2014/main" id="{77C16F3C-6D5A-D80E-1732-AF94BCDB6B0B}"/>
              </a:ext>
            </a:extLst>
          </p:cNvPr>
          <p:cNvSpPr txBox="1"/>
          <p:nvPr/>
        </p:nvSpPr>
        <p:spPr>
          <a:xfrm>
            <a:off x="4742378" y="565163"/>
            <a:ext cx="216931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47920"/>
                </a:solidFill>
              </a:rPr>
              <a:t>Send out model to clients</a:t>
            </a:r>
          </a:p>
          <a:p>
            <a:r>
              <a:rPr lang="en-GB" dirty="0">
                <a:solidFill>
                  <a:srgbClr val="00B050"/>
                </a:solidFill>
              </a:rPr>
              <a:t>Receive results from clients</a:t>
            </a:r>
            <a:endParaRPr lang="en-US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1047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805176E-EBCF-CDC7-10DC-6F45FAA9DF3E}"/>
              </a:ext>
            </a:extLst>
          </p:cNvPr>
          <p:cNvSpPr/>
          <p:nvPr/>
        </p:nvSpPr>
        <p:spPr>
          <a:xfrm>
            <a:off x="3833325" y="2481800"/>
            <a:ext cx="1080000" cy="1080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Central server</a:t>
            </a: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CAF63B-16FD-979F-9DF7-FD4CF37BE6EE}"/>
              </a:ext>
            </a:extLst>
          </p:cNvPr>
          <p:cNvSpPr/>
          <p:nvPr/>
        </p:nvSpPr>
        <p:spPr>
          <a:xfrm>
            <a:off x="5872975" y="2007219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8D48A8-DF6E-7059-C9CE-0AA7C6294715}"/>
              </a:ext>
            </a:extLst>
          </p:cNvPr>
          <p:cNvSpPr/>
          <p:nvPr/>
        </p:nvSpPr>
        <p:spPr>
          <a:xfrm>
            <a:off x="2280146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2F8B6D-1377-9C7D-B660-0B045C7FC630}"/>
              </a:ext>
            </a:extLst>
          </p:cNvPr>
          <p:cNvSpPr/>
          <p:nvPr/>
        </p:nvSpPr>
        <p:spPr>
          <a:xfrm>
            <a:off x="6434398" y="328217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4C5934-89D3-5DCD-B81D-51E1A946EBFC}"/>
              </a:ext>
            </a:extLst>
          </p:cNvPr>
          <p:cNvSpPr/>
          <p:nvPr/>
        </p:nvSpPr>
        <p:spPr>
          <a:xfrm>
            <a:off x="2522546" y="358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B2095E-9362-589D-1C3F-620602BA2B32}"/>
              </a:ext>
            </a:extLst>
          </p:cNvPr>
          <p:cNvSpPr/>
          <p:nvPr/>
        </p:nvSpPr>
        <p:spPr>
          <a:xfrm>
            <a:off x="3451024" y="367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F225E0-4634-9A5B-9151-30F1F99E1D7A}"/>
              </a:ext>
            </a:extLst>
          </p:cNvPr>
          <p:cNvSpPr/>
          <p:nvPr/>
        </p:nvSpPr>
        <p:spPr>
          <a:xfrm>
            <a:off x="3161092" y="272926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9C0408-9B69-9D56-B014-085645FF9630}"/>
              </a:ext>
            </a:extLst>
          </p:cNvPr>
          <p:cNvSpPr/>
          <p:nvPr/>
        </p:nvSpPr>
        <p:spPr>
          <a:xfrm>
            <a:off x="4733325" y="1621893"/>
            <a:ext cx="180000" cy="180000"/>
          </a:xfrm>
          <a:prstGeom prst="ellipse">
            <a:avLst/>
          </a:prstGeom>
          <a:solidFill>
            <a:srgbClr val="F4792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59618C-CFC9-CAEA-D0BF-4DFAAE1BD0AF}"/>
              </a:ext>
            </a:extLst>
          </p:cNvPr>
          <p:cNvSpPr/>
          <p:nvPr/>
        </p:nvSpPr>
        <p:spPr>
          <a:xfrm>
            <a:off x="5537092" y="122896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7D1F1C-8709-11E9-2557-10E202ED1A02}"/>
              </a:ext>
            </a:extLst>
          </p:cNvPr>
          <p:cNvSpPr/>
          <p:nvPr/>
        </p:nvSpPr>
        <p:spPr>
          <a:xfrm>
            <a:off x="6985961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6375FB-2E2F-BB2C-FBD2-AB97AA080219}"/>
              </a:ext>
            </a:extLst>
          </p:cNvPr>
          <p:cNvSpPr/>
          <p:nvPr/>
        </p:nvSpPr>
        <p:spPr>
          <a:xfrm>
            <a:off x="1598574" y="288204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CC095B-F8C7-2B76-F3A3-9693B868EE8D}"/>
              </a:ext>
            </a:extLst>
          </p:cNvPr>
          <p:cNvSpPr/>
          <p:nvPr/>
        </p:nvSpPr>
        <p:spPr>
          <a:xfrm>
            <a:off x="6594088" y="140451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36ED7E-4537-56C0-D132-C1D8F9E65350}"/>
              </a:ext>
            </a:extLst>
          </p:cNvPr>
          <p:cNvSpPr/>
          <p:nvPr/>
        </p:nvSpPr>
        <p:spPr>
          <a:xfrm>
            <a:off x="7365426" y="302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F89BA0C-86CC-7DF0-72E6-95FA8F9D6FDB}"/>
              </a:ext>
            </a:extLst>
          </p:cNvPr>
          <p:cNvSpPr/>
          <p:nvPr/>
        </p:nvSpPr>
        <p:spPr>
          <a:xfrm>
            <a:off x="1639695" y="3837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540E42-FD95-731B-67D4-578675BAEEDE}"/>
              </a:ext>
            </a:extLst>
          </p:cNvPr>
          <p:cNvSpPr/>
          <p:nvPr/>
        </p:nvSpPr>
        <p:spPr>
          <a:xfrm>
            <a:off x="2726429" y="43461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A0A2F8E-6285-BB71-0B2F-7347C078627D}"/>
              </a:ext>
            </a:extLst>
          </p:cNvPr>
          <p:cNvSpPr/>
          <p:nvPr/>
        </p:nvSpPr>
        <p:spPr>
          <a:xfrm>
            <a:off x="3653325" y="176918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2ABCD52-C799-3DCA-2E9B-E5C85BFFFDD6}"/>
              </a:ext>
            </a:extLst>
          </p:cNvPr>
          <p:cNvSpPr/>
          <p:nvPr/>
        </p:nvSpPr>
        <p:spPr>
          <a:xfrm>
            <a:off x="4283325" y="85939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781EA7-A9F6-A5C7-34ED-41B0A62251A8}"/>
              </a:ext>
            </a:extLst>
          </p:cNvPr>
          <p:cNvSpPr/>
          <p:nvPr/>
        </p:nvSpPr>
        <p:spPr>
          <a:xfrm>
            <a:off x="7766546" y="239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20C69-E20F-C252-905C-FF78DE288FEC}"/>
              </a:ext>
            </a:extLst>
          </p:cNvPr>
          <p:cNvSpPr/>
          <p:nvPr/>
        </p:nvSpPr>
        <p:spPr>
          <a:xfrm>
            <a:off x="8135471" y="340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95E8EF-F31B-D347-B997-609F8778CAA2}"/>
              </a:ext>
            </a:extLst>
          </p:cNvPr>
          <p:cNvSpPr/>
          <p:nvPr/>
        </p:nvSpPr>
        <p:spPr>
          <a:xfrm>
            <a:off x="5181483" y="385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539CAA5-FC89-AD44-76AF-915125F28873}"/>
              </a:ext>
            </a:extLst>
          </p:cNvPr>
          <p:cNvSpPr/>
          <p:nvPr/>
        </p:nvSpPr>
        <p:spPr>
          <a:xfrm>
            <a:off x="4331880" y="4241707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F9324B-83B8-9646-11CF-A799E1FB177E}"/>
              </a:ext>
            </a:extLst>
          </p:cNvPr>
          <p:cNvSpPr/>
          <p:nvPr/>
        </p:nvSpPr>
        <p:spPr>
          <a:xfrm>
            <a:off x="1001473" y="338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471810B-5CC0-46F0-756A-F11E0F898B9A}"/>
              </a:ext>
            </a:extLst>
          </p:cNvPr>
          <p:cNvSpPr/>
          <p:nvPr/>
        </p:nvSpPr>
        <p:spPr>
          <a:xfrm>
            <a:off x="6112830" y="4009341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6F4B0C-8B4C-4C45-DDBB-9DBDD172B8FD}"/>
              </a:ext>
            </a:extLst>
          </p:cNvPr>
          <p:cNvSpPr/>
          <p:nvPr/>
        </p:nvSpPr>
        <p:spPr>
          <a:xfrm>
            <a:off x="5493861" y="28052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5C3AFA-951D-6A07-C021-CEC0393D3745}"/>
              </a:ext>
            </a:extLst>
          </p:cNvPr>
          <p:cNvSpPr/>
          <p:nvPr/>
        </p:nvSpPr>
        <p:spPr>
          <a:xfrm>
            <a:off x="1505880" y="201628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5D88297-40CB-2E99-1410-5F4D5C38A911}"/>
              </a:ext>
            </a:extLst>
          </p:cNvPr>
          <p:cNvSpPr/>
          <p:nvPr/>
        </p:nvSpPr>
        <p:spPr>
          <a:xfrm>
            <a:off x="989118" y="250010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137EC3A-884F-4903-A84D-915E0454EB86}"/>
              </a:ext>
            </a:extLst>
          </p:cNvPr>
          <p:cNvSpPr/>
          <p:nvPr/>
        </p:nvSpPr>
        <p:spPr>
          <a:xfrm>
            <a:off x="7365426" y="171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/>
              <p:nvPr/>
            </p:nvSpPr>
            <p:spPr>
              <a:xfrm>
                <a:off x="6794499" y="3710103"/>
                <a:ext cx="1152047" cy="3000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/>
                  <a:t>Clients (x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GB" dirty="0"/>
                  <a:t>)</a:t>
                </a:r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4499" y="3710103"/>
                <a:ext cx="1152047" cy="300082"/>
              </a:xfrm>
              <a:prstGeom prst="rect">
                <a:avLst/>
              </a:prstGeom>
              <a:blipFill>
                <a:blip r:embed="rId3"/>
                <a:stretch>
                  <a:fillRect l="-1587" t="-2041" b="-224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Speech Bubble: Rectangle with Corners Rounded 32">
            <a:extLst>
              <a:ext uri="{FF2B5EF4-FFF2-40B4-BE49-F238E27FC236}">
                <a16:creationId xmlns:a16="http://schemas.microsoft.com/office/drawing/2014/main" id="{3BDFBFC4-5258-B001-E484-C29F2283A710}"/>
              </a:ext>
            </a:extLst>
          </p:cNvPr>
          <p:cNvSpPr/>
          <p:nvPr/>
        </p:nvSpPr>
        <p:spPr>
          <a:xfrm>
            <a:off x="4544832" y="1615394"/>
            <a:ext cx="1508143" cy="652371"/>
          </a:xfrm>
          <a:prstGeom prst="wedgeRoundRect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I have an improved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4301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104190"/>
            <a:ext cx="5709846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00B2DD"/>
                </a:solidFill>
                <a:latin typeface="+mn-lt"/>
              </a:rPr>
              <a:t>Federated Learning</a:t>
            </a:r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805176E-EBCF-CDC7-10DC-6F45FAA9DF3E}"/>
              </a:ext>
            </a:extLst>
          </p:cNvPr>
          <p:cNvSpPr/>
          <p:nvPr/>
        </p:nvSpPr>
        <p:spPr>
          <a:xfrm>
            <a:off x="3833325" y="2481800"/>
            <a:ext cx="1080000" cy="1080000"/>
          </a:xfrm>
          <a:prstGeom prst="ellipse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Central server</a:t>
            </a:r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6CAF63B-16FD-979F-9DF7-FD4CF37BE6EE}"/>
              </a:ext>
            </a:extLst>
          </p:cNvPr>
          <p:cNvSpPr/>
          <p:nvPr/>
        </p:nvSpPr>
        <p:spPr>
          <a:xfrm>
            <a:off x="5872975" y="2007219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0F8D48A8-DF6E-7059-C9CE-0AA7C6294715}"/>
              </a:ext>
            </a:extLst>
          </p:cNvPr>
          <p:cNvSpPr/>
          <p:nvPr/>
        </p:nvSpPr>
        <p:spPr>
          <a:xfrm>
            <a:off x="2280146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82F8B6D-1377-9C7D-B660-0B045C7FC630}"/>
              </a:ext>
            </a:extLst>
          </p:cNvPr>
          <p:cNvSpPr/>
          <p:nvPr/>
        </p:nvSpPr>
        <p:spPr>
          <a:xfrm>
            <a:off x="6434398" y="328217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B4C5934-89D3-5DCD-B81D-51E1A946EBFC}"/>
              </a:ext>
            </a:extLst>
          </p:cNvPr>
          <p:cNvSpPr/>
          <p:nvPr/>
        </p:nvSpPr>
        <p:spPr>
          <a:xfrm>
            <a:off x="2522546" y="358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DB2095E-9362-589D-1C3F-620602BA2B32}"/>
              </a:ext>
            </a:extLst>
          </p:cNvPr>
          <p:cNvSpPr/>
          <p:nvPr/>
        </p:nvSpPr>
        <p:spPr>
          <a:xfrm>
            <a:off x="3451024" y="367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7F225E0-4634-9A5B-9151-30F1F99E1D7A}"/>
              </a:ext>
            </a:extLst>
          </p:cNvPr>
          <p:cNvSpPr/>
          <p:nvPr/>
        </p:nvSpPr>
        <p:spPr>
          <a:xfrm>
            <a:off x="3161092" y="272926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69C0408-9B69-9D56-B014-085645FF9630}"/>
              </a:ext>
            </a:extLst>
          </p:cNvPr>
          <p:cNvSpPr/>
          <p:nvPr/>
        </p:nvSpPr>
        <p:spPr>
          <a:xfrm>
            <a:off x="4733325" y="162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F59618C-CFC9-CAEA-D0BF-4DFAAE1BD0AF}"/>
              </a:ext>
            </a:extLst>
          </p:cNvPr>
          <p:cNvSpPr/>
          <p:nvPr/>
        </p:nvSpPr>
        <p:spPr>
          <a:xfrm>
            <a:off x="5537092" y="122896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7D1F1C-8709-11E9-2557-10E202ED1A02}"/>
              </a:ext>
            </a:extLst>
          </p:cNvPr>
          <p:cNvSpPr/>
          <p:nvPr/>
        </p:nvSpPr>
        <p:spPr>
          <a:xfrm>
            <a:off x="6985961" y="230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6375FB-2E2F-BB2C-FBD2-AB97AA080219}"/>
              </a:ext>
            </a:extLst>
          </p:cNvPr>
          <p:cNvSpPr/>
          <p:nvPr/>
        </p:nvSpPr>
        <p:spPr>
          <a:xfrm>
            <a:off x="1598574" y="288204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1ECC095B-F8C7-2B76-F3A3-9693B868EE8D}"/>
              </a:ext>
            </a:extLst>
          </p:cNvPr>
          <p:cNvSpPr/>
          <p:nvPr/>
        </p:nvSpPr>
        <p:spPr>
          <a:xfrm>
            <a:off x="6594088" y="1404514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A936ED7E-4537-56C0-D132-C1D8F9E65350}"/>
              </a:ext>
            </a:extLst>
          </p:cNvPr>
          <p:cNvSpPr/>
          <p:nvPr/>
        </p:nvSpPr>
        <p:spPr>
          <a:xfrm>
            <a:off x="7365426" y="302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F89BA0C-86CC-7DF0-72E6-95FA8F9D6FDB}"/>
              </a:ext>
            </a:extLst>
          </p:cNvPr>
          <p:cNvSpPr/>
          <p:nvPr/>
        </p:nvSpPr>
        <p:spPr>
          <a:xfrm>
            <a:off x="1639695" y="3837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540E42-FD95-731B-67D4-578675BAEEDE}"/>
              </a:ext>
            </a:extLst>
          </p:cNvPr>
          <p:cNvSpPr/>
          <p:nvPr/>
        </p:nvSpPr>
        <p:spPr>
          <a:xfrm>
            <a:off x="2726429" y="43461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FA0A2F8E-6285-BB71-0B2F-7347C078627D}"/>
              </a:ext>
            </a:extLst>
          </p:cNvPr>
          <p:cNvSpPr/>
          <p:nvPr/>
        </p:nvSpPr>
        <p:spPr>
          <a:xfrm>
            <a:off x="3653325" y="176918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2ABCD52-C799-3DCA-2E9B-E5C85BFFFDD6}"/>
              </a:ext>
            </a:extLst>
          </p:cNvPr>
          <p:cNvSpPr/>
          <p:nvPr/>
        </p:nvSpPr>
        <p:spPr>
          <a:xfrm>
            <a:off x="4283325" y="85939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7781EA7-A9F6-A5C7-34ED-41B0A62251A8}"/>
              </a:ext>
            </a:extLst>
          </p:cNvPr>
          <p:cNvSpPr/>
          <p:nvPr/>
        </p:nvSpPr>
        <p:spPr>
          <a:xfrm>
            <a:off x="7766546" y="2397616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B120C69-E20F-C252-905C-FF78DE288FEC}"/>
              </a:ext>
            </a:extLst>
          </p:cNvPr>
          <p:cNvSpPr/>
          <p:nvPr/>
        </p:nvSpPr>
        <p:spPr>
          <a:xfrm>
            <a:off x="8135471" y="340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1995E8EF-F31B-D347-B997-609F8778CAA2}"/>
              </a:ext>
            </a:extLst>
          </p:cNvPr>
          <p:cNvSpPr/>
          <p:nvPr/>
        </p:nvSpPr>
        <p:spPr>
          <a:xfrm>
            <a:off x="5181483" y="3853638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539CAA5-FC89-AD44-76AF-915125F28873}"/>
              </a:ext>
            </a:extLst>
          </p:cNvPr>
          <p:cNvSpPr/>
          <p:nvPr/>
        </p:nvSpPr>
        <p:spPr>
          <a:xfrm>
            <a:off x="4331880" y="4241707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DF9324B-83B8-9646-11CF-A799E1FB177E}"/>
              </a:ext>
            </a:extLst>
          </p:cNvPr>
          <p:cNvSpPr/>
          <p:nvPr/>
        </p:nvSpPr>
        <p:spPr>
          <a:xfrm>
            <a:off x="1001473" y="338180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A471810B-5CC0-46F0-756A-F11E0F898B9A}"/>
              </a:ext>
            </a:extLst>
          </p:cNvPr>
          <p:cNvSpPr/>
          <p:nvPr/>
        </p:nvSpPr>
        <p:spPr>
          <a:xfrm>
            <a:off x="6112830" y="4009341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1F6F4B0C-8B4C-4C45-DDBB-9DBDD172B8FD}"/>
              </a:ext>
            </a:extLst>
          </p:cNvPr>
          <p:cNvSpPr/>
          <p:nvPr/>
        </p:nvSpPr>
        <p:spPr>
          <a:xfrm>
            <a:off x="5493861" y="280529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05C3AFA-951D-6A07-C021-CEC0393D3745}"/>
              </a:ext>
            </a:extLst>
          </p:cNvPr>
          <p:cNvSpPr/>
          <p:nvPr/>
        </p:nvSpPr>
        <p:spPr>
          <a:xfrm>
            <a:off x="1505880" y="2016280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5D88297-40CB-2E99-1410-5F4D5C38A911}"/>
              </a:ext>
            </a:extLst>
          </p:cNvPr>
          <p:cNvSpPr/>
          <p:nvPr/>
        </p:nvSpPr>
        <p:spPr>
          <a:xfrm>
            <a:off x="989118" y="2500102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0137EC3A-884F-4903-A84D-915E0454EB86}"/>
              </a:ext>
            </a:extLst>
          </p:cNvPr>
          <p:cNvSpPr/>
          <p:nvPr/>
        </p:nvSpPr>
        <p:spPr>
          <a:xfrm>
            <a:off x="7365426" y="1711893"/>
            <a:ext cx="180000" cy="180000"/>
          </a:xfrm>
          <a:prstGeom prst="ellipse">
            <a:avLst/>
          </a:prstGeom>
          <a:solidFill>
            <a:srgbClr val="00B2D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/>
              <p:nvPr/>
            </p:nvSpPr>
            <p:spPr>
              <a:xfrm>
                <a:off x="6794499" y="3710103"/>
                <a:ext cx="1923604" cy="71558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solidFill>
                      <a:schemeClr val="tx1"/>
                    </a:solidFill>
                  </a:rPr>
                  <a:t>Clients (x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GB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GB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en-GB" dirty="0">
                    <a:solidFill>
                      <a:schemeClr val="tx1"/>
                    </a:solidFill>
                  </a:rPr>
                  <a:t>)</a:t>
                </a:r>
                <a:endParaRPr lang="en-US" dirty="0">
                  <a:solidFill>
                    <a:schemeClr val="tx1"/>
                  </a:solidFill>
                </a:endParaRPr>
              </a:p>
              <a:p>
                <a:r>
                  <a:rPr lang="en-GB" dirty="0">
                    <a:solidFill>
                      <a:srgbClr val="FF0000"/>
                    </a:solidFill>
                  </a:rPr>
                  <a:t>Receive improved model</a:t>
                </a:r>
              </a:p>
              <a:p>
                <a:r>
                  <a:rPr lang="en-GB" dirty="0">
                    <a:solidFill>
                      <a:srgbClr val="FF0000"/>
                    </a:solidFill>
                  </a:rPr>
                  <a:t>from server</a:t>
                </a:r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7F03337-5CEB-D484-62FC-F5702FC1539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94499" y="3710103"/>
                <a:ext cx="1923604" cy="715581"/>
              </a:xfrm>
              <a:prstGeom prst="rect">
                <a:avLst/>
              </a:prstGeom>
              <a:blipFill>
                <a:blip r:embed="rId3"/>
                <a:stretch>
                  <a:fillRect l="-952" t="-855" b="-85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Arrow: Right 5">
            <a:extLst>
              <a:ext uri="{FF2B5EF4-FFF2-40B4-BE49-F238E27FC236}">
                <a16:creationId xmlns:a16="http://schemas.microsoft.com/office/drawing/2014/main" id="{E4A218A5-412D-A19D-CE87-BBB6BFA2D38C}"/>
              </a:ext>
            </a:extLst>
          </p:cNvPr>
          <p:cNvSpPr/>
          <p:nvPr/>
        </p:nvSpPr>
        <p:spPr>
          <a:xfrm rot="14295863">
            <a:off x="3666176" y="2122307"/>
            <a:ext cx="520074" cy="202670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D7F38140-F5C1-9961-2B9D-2ACE9E00F338}"/>
              </a:ext>
            </a:extLst>
          </p:cNvPr>
          <p:cNvSpPr/>
          <p:nvPr/>
        </p:nvSpPr>
        <p:spPr>
          <a:xfrm rot="17062569">
            <a:off x="4446602" y="2062639"/>
            <a:ext cx="517951" cy="190046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DA70BE46-91D0-CD74-1C53-9A4916850A28}"/>
              </a:ext>
            </a:extLst>
          </p:cNvPr>
          <p:cNvSpPr/>
          <p:nvPr/>
        </p:nvSpPr>
        <p:spPr>
          <a:xfrm rot="21375894">
            <a:off x="4996439" y="2832500"/>
            <a:ext cx="411363" cy="153528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0E9D435C-CCD7-6ABF-FEBF-DC4625D589C6}"/>
              </a:ext>
            </a:extLst>
          </p:cNvPr>
          <p:cNvSpPr/>
          <p:nvPr/>
        </p:nvSpPr>
        <p:spPr>
          <a:xfrm rot="5059933">
            <a:off x="4132770" y="3800130"/>
            <a:ext cx="517951" cy="190046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E1F42303-747C-61B9-E71D-DEAA26F31AF8}"/>
              </a:ext>
            </a:extLst>
          </p:cNvPr>
          <p:cNvSpPr/>
          <p:nvPr/>
        </p:nvSpPr>
        <p:spPr>
          <a:xfrm rot="3070855">
            <a:off x="4763784" y="3534251"/>
            <a:ext cx="437596" cy="187616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6A98C323-9EDA-A6A1-5AAB-CC2B8ECED233}"/>
              </a:ext>
            </a:extLst>
          </p:cNvPr>
          <p:cNvSpPr/>
          <p:nvPr/>
        </p:nvSpPr>
        <p:spPr>
          <a:xfrm rot="11217601">
            <a:off x="3403352" y="2804685"/>
            <a:ext cx="355265" cy="181209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49AE1368-DA79-167E-06BB-465F37651792}"/>
              </a:ext>
            </a:extLst>
          </p:cNvPr>
          <p:cNvSpPr/>
          <p:nvPr/>
        </p:nvSpPr>
        <p:spPr>
          <a:xfrm rot="8269999">
            <a:off x="3610919" y="3455698"/>
            <a:ext cx="312094" cy="183195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A5907AA1-16D8-685B-D272-91E893E9FC2D}"/>
              </a:ext>
            </a:extLst>
          </p:cNvPr>
          <p:cNvSpPr/>
          <p:nvPr/>
        </p:nvSpPr>
        <p:spPr>
          <a:xfrm rot="11732818">
            <a:off x="2569635" y="2518287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B4F722CA-E569-22F4-7976-12244F4B9719}"/>
              </a:ext>
            </a:extLst>
          </p:cNvPr>
          <p:cNvSpPr/>
          <p:nvPr/>
        </p:nvSpPr>
        <p:spPr>
          <a:xfrm rot="9644783">
            <a:off x="2734125" y="3335626"/>
            <a:ext cx="1031159" cy="19311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Arrow: Right 39">
            <a:extLst>
              <a:ext uri="{FF2B5EF4-FFF2-40B4-BE49-F238E27FC236}">
                <a16:creationId xmlns:a16="http://schemas.microsoft.com/office/drawing/2014/main" id="{B0057F54-45FD-26BD-B087-EE3EAD5BBADB}"/>
              </a:ext>
            </a:extLst>
          </p:cNvPr>
          <p:cNvSpPr/>
          <p:nvPr/>
        </p:nvSpPr>
        <p:spPr>
          <a:xfrm rot="20294659">
            <a:off x="4857752" y="2276791"/>
            <a:ext cx="1007461" cy="19598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026035CA-4C7D-120E-062A-B4735FA81E0F}"/>
              </a:ext>
            </a:extLst>
          </p:cNvPr>
          <p:cNvSpPr/>
          <p:nvPr/>
        </p:nvSpPr>
        <p:spPr>
          <a:xfrm rot="2045972">
            <a:off x="4898861" y="3545906"/>
            <a:ext cx="1270496" cy="207663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Arrow: Right 41">
            <a:extLst>
              <a:ext uri="{FF2B5EF4-FFF2-40B4-BE49-F238E27FC236}">
                <a16:creationId xmlns:a16="http://schemas.microsoft.com/office/drawing/2014/main" id="{76B9A9CF-99AD-6A5A-C75D-65B8AAE82EE6}"/>
              </a:ext>
            </a:extLst>
          </p:cNvPr>
          <p:cNvSpPr/>
          <p:nvPr/>
        </p:nvSpPr>
        <p:spPr>
          <a:xfrm rot="16200000">
            <a:off x="3755551" y="1686625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23CD1489-8C92-7A7C-FE03-883623A60B66}"/>
              </a:ext>
            </a:extLst>
          </p:cNvPr>
          <p:cNvSpPr/>
          <p:nvPr/>
        </p:nvSpPr>
        <p:spPr>
          <a:xfrm rot="509309">
            <a:off x="5057741" y="3178555"/>
            <a:ext cx="1311909" cy="155128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18851822-EB78-3B1B-0A2E-D0A875DD1A12}"/>
              </a:ext>
            </a:extLst>
          </p:cNvPr>
          <p:cNvSpPr/>
          <p:nvPr/>
        </p:nvSpPr>
        <p:spPr>
          <a:xfrm rot="18326316">
            <a:off x="4543853" y="1883082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CE0B0BCA-B394-A689-F3E2-C429712EB727}"/>
              </a:ext>
            </a:extLst>
          </p:cNvPr>
          <p:cNvSpPr/>
          <p:nvPr/>
        </p:nvSpPr>
        <p:spPr>
          <a:xfrm rot="21113799">
            <a:off x="4967713" y="2492604"/>
            <a:ext cx="1943191" cy="164069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Arrow: Right 45">
            <a:extLst>
              <a:ext uri="{FF2B5EF4-FFF2-40B4-BE49-F238E27FC236}">
                <a16:creationId xmlns:a16="http://schemas.microsoft.com/office/drawing/2014/main" id="{51042BF3-33FE-0633-E122-AF6A64B92C3B}"/>
              </a:ext>
            </a:extLst>
          </p:cNvPr>
          <p:cNvSpPr/>
          <p:nvPr/>
        </p:nvSpPr>
        <p:spPr>
          <a:xfrm rot="8808536">
            <a:off x="2933337" y="3958072"/>
            <a:ext cx="1227356" cy="145627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Right 46">
            <a:extLst>
              <a:ext uri="{FF2B5EF4-FFF2-40B4-BE49-F238E27FC236}">
                <a16:creationId xmlns:a16="http://schemas.microsoft.com/office/drawing/2014/main" id="{44CD9B0E-0130-2B42-C498-F1A55EBFF35F}"/>
              </a:ext>
            </a:extLst>
          </p:cNvPr>
          <p:cNvSpPr/>
          <p:nvPr/>
        </p:nvSpPr>
        <p:spPr>
          <a:xfrm rot="11006044">
            <a:off x="1937116" y="2925097"/>
            <a:ext cx="1737667" cy="219385"/>
          </a:xfrm>
          <a:prstGeom prst="rightArrow">
            <a:avLst>
              <a:gd name="adj1" fmla="val 50000"/>
              <a:gd name="adj2" fmla="val 58017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A16DDB2-6F05-AF7C-533A-9D42B96620A6}"/>
              </a:ext>
            </a:extLst>
          </p:cNvPr>
          <p:cNvSpPr txBox="1"/>
          <p:nvPr/>
        </p:nvSpPr>
        <p:spPr>
          <a:xfrm>
            <a:off x="4742378" y="565163"/>
            <a:ext cx="2022163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Send out improved model to clients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9472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r>
              <a:rPr lang="en-US" dirty="0"/>
              <a:t>Federated Learning</a:t>
            </a: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r>
              <a:rPr lang="en-US" b="1" dirty="0"/>
              <a:t>KL Divergence</a:t>
            </a:r>
            <a:endParaRPr lang="en-US" dirty="0"/>
          </a:p>
          <a:p>
            <a:pPr>
              <a:buClr>
                <a:srgbClr val="00B2DD"/>
              </a:buClr>
            </a:pPr>
            <a:r>
              <a:rPr lang="en-US" dirty="0"/>
              <a:t>Naïve approach</a:t>
            </a:r>
          </a:p>
          <a:p>
            <a:pPr>
              <a:buClr>
                <a:srgbClr val="00B2DD"/>
              </a:buClr>
            </a:pPr>
            <a:r>
              <a:rPr lang="en-US" dirty="0"/>
              <a:t>Improved approach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5439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53543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KL Divergence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75895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b="1" dirty="0">
                <a:latin typeface="+mn-lt"/>
              </a:rPr>
              <a:t>One of the standard notions of distance</a:t>
            </a:r>
            <a:r>
              <a:rPr lang="en-US" dirty="0">
                <a:latin typeface="+mn-lt"/>
              </a:rPr>
              <a:t> between probability distributions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KL Divergence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7080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b="1" dirty="0">
                    <a:latin typeface="+mn-lt"/>
                  </a:rPr>
                  <a:t>One of the standard notions of distance</a:t>
                </a:r>
                <a:r>
                  <a:rPr lang="en-US" dirty="0">
                    <a:latin typeface="+mn-lt"/>
                  </a:rPr>
                  <a:t> between probability distributions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>
                    <a:latin typeface="+mn-lt"/>
                  </a:rPr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dirty="0">
                    <a:latin typeface="+mn-lt"/>
                  </a:rPr>
                  <a:t> are full-support probability distributions on a finite domain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</m:oMath>
                </a14:m>
                <a:r>
                  <a:rPr lang="en-US" dirty="0">
                    <a:latin typeface="+mn-lt"/>
                  </a:rPr>
                  <a:t>,</a:t>
                </a: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KL Divergence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67362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b="1" dirty="0">
                    <a:latin typeface="+mn-lt"/>
                  </a:rPr>
                  <a:t>One of the standard notions of distance</a:t>
                </a:r>
                <a:r>
                  <a:rPr lang="en-US" dirty="0">
                    <a:latin typeface="+mn-lt"/>
                  </a:rPr>
                  <a:t> between probability distributions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If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𝑝</m:t>
                    </m:r>
                  </m:oMath>
                </a14:m>
                <a:r>
                  <a:rPr lang="en-US" dirty="0">
                    <a:latin typeface="+mn-lt"/>
                  </a:rPr>
                  <a:t> and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dirty="0">
                    <a:latin typeface="+mn-lt"/>
                  </a:rPr>
                  <a:t> are full-support probability distributions on a finite domain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</m:oMath>
                </a14:m>
                <a:r>
                  <a:rPr lang="en-US" dirty="0">
                    <a:latin typeface="+mn-lt"/>
                  </a:rPr>
                  <a:t>,</a:t>
                </a:r>
              </a:p>
              <a:p>
                <a:pPr>
                  <a:buClr>
                    <a:srgbClr val="00B2DD"/>
                  </a:buClr>
                </a:pPr>
                <a:endParaRPr lang="en-US" sz="1000" dirty="0">
                  <a:latin typeface="+mn-lt"/>
                </a:endParaRPr>
              </a:p>
              <a:p>
                <a:pPr marL="0" indent="0">
                  <a:buClr>
                    <a:srgbClr val="00B2DD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GB" b="0" i="0" smtClean="0">
                              <a:latin typeface="Cambria Math" panose="02040503050406030204" pitchFamily="18" charset="0"/>
                            </a:rPr>
                            <m:t>KL</m:t>
                          </m:r>
                        </m:sub>
                      </m:sSub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</m:d>
                      <m:r>
                        <a:rPr lang="en-US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≈</m:t>
                      </m:r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∈</m:t>
                          </m:r>
                          <m:r>
                            <a:rPr lang="en-GB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𝒳</m:t>
                          </m:r>
                        </m:sub>
                        <m:sup/>
                        <m:e>
                          <m:f>
                            <m:fPr>
                              <m:ctrlPr>
                                <a:rPr lang="en-US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𝑞</m:t>
                                      </m:r>
                                      <m:d>
                                        <m:dPr>
                                          <m:ctrlPr>
                                            <a:rPr lang="en-GB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GB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−</m:t>
                                      </m:r>
                                      <m:r>
                                        <a:rPr lang="en-GB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𝑝</m:t>
                                      </m:r>
                                      <m:d>
                                        <m:dPr>
                                          <m:ctrlPr>
                                            <a:rPr lang="en-GB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GB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d>
                                    </m:e>
                                  </m:d>
                                </m:e>
                                <m:sup>
                                  <m:r>
                                    <a:rPr lang="en-GB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GB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𝑞</m:t>
                              </m:r>
                              <m:d>
                                <m:dPr>
                                  <m:ctrlP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GB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den>
                          </m:f>
                        </m:e>
                      </m:nary>
                    </m:oMath>
                  </m:oMathPara>
                </a14:m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KL Divergence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27849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r>
              <a:rPr lang="en-US" dirty="0"/>
              <a:t>Federated Learning</a:t>
            </a: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r>
              <a:rPr lang="en-US" dirty="0"/>
              <a:t>KL Divergence</a:t>
            </a:r>
          </a:p>
          <a:p>
            <a:pPr>
              <a:buClr>
                <a:srgbClr val="00B2DD"/>
              </a:buClr>
            </a:pPr>
            <a:r>
              <a:rPr lang="en-US" b="1" dirty="0"/>
              <a:t>Naïve approach</a:t>
            </a:r>
            <a:endParaRPr lang="en-US" dirty="0"/>
          </a:p>
          <a:p>
            <a:pPr>
              <a:buClr>
                <a:srgbClr val="00B2DD"/>
              </a:buClr>
            </a:pPr>
            <a:r>
              <a:rPr lang="en-US" dirty="0"/>
              <a:t>Improved approach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9990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Naïve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4270293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dirty="0"/>
                  <a:t>Assume </a:t>
                </a:r>
                <a14:m>
                  <m:oMath xmlns:m="http://schemas.openxmlformats.org/officeDocument/2006/math">
                    <m:r>
                      <a:rPr lang="en-GB" b="1" i="1" smtClean="0"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b="1" dirty="0"/>
                  <a:t> is publicly known benchmark distribution</a:t>
                </a: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2439" r="-6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Naïve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713458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dirty="0"/>
                  <a:t>Assume </a:t>
                </a:r>
                <a14:m>
                  <m:oMath xmlns:m="http://schemas.openxmlformats.org/officeDocument/2006/math">
                    <m:r>
                      <a:rPr lang="en-GB" b="1" i="1" smtClean="0"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b="1" dirty="0"/>
                  <a:t> is publicly known benchmark distribution</a:t>
                </a:r>
              </a:p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r>
                      <a:rPr lang="en-GB" b="1" i="1" smtClean="0"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b="1" dirty="0"/>
                  <a:t> is distribution described by clients</a:t>
                </a:r>
                <a:r>
                  <a:rPr lang="en-US" dirty="0"/>
                  <a:t> involved in Federated Learning at any given time step</a:t>
                </a:r>
              </a:p>
              <a:p>
                <a:pPr>
                  <a:buClr>
                    <a:srgbClr val="00B2DD"/>
                  </a:buClr>
                </a:pP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2439" r="-6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Naïve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70700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dirty="0"/>
                  <a:t>Assume </a:t>
                </a:r>
                <a14:m>
                  <m:oMath xmlns:m="http://schemas.openxmlformats.org/officeDocument/2006/math">
                    <m:r>
                      <a:rPr lang="en-GB" b="1" i="1" smtClean="0"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b="1" dirty="0"/>
                  <a:t> is publicly known benchmark distribution</a:t>
                </a:r>
              </a:p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r>
                      <a:rPr lang="en-GB" b="1" i="1" smtClean="0"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b="1" dirty="0"/>
                  <a:t> is distribution described by clients</a:t>
                </a:r>
                <a:r>
                  <a:rPr lang="en-US" dirty="0"/>
                  <a:t> involved in Federated Learning at any given time step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No sampling or privacy requirement yet</a:t>
                </a:r>
              </a:p>
              <a:p>
                <a:pPr>
                  <a:buClr>
                    <a:srgbClr val="00B2DD"/>
                  </a:buClr>
                </a:pP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2439" r="-6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Naïve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0127213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dirty="0"/>
                  <a:t>Assume </a:t>
                </a:r>
                <a14:m>
                  <m:oMath xmlns:m="http://schemas.openxmlformats.org/officeDocument/2006/math">
                    <m:r>
                      <a:rPr lang="en-GB" b="1" i="1" smtClean="0">
                        <a:latin typeface="Cambria Math" panose="02040503050406030204" pitchFamily="18" charset="0"/>
                      </a:rPr>
                      <m:t>𝒒</m:t>
                    </m:r>
                  </m:oMath>
                </a14:m>
                <a:r>
                  <a:rPr lang="en-US" b="1" dirty="0"/>
                  <a:t> is publicly known benchmark distribution</a:t>
                </a:r>
              </a:p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r>
                      <a:rPr lang="en-GB" b="1" i="1" smtClean="0">
                        <a:latin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b="1" dirty="0"/>
                  <a:t> is distribution described by clients</a:t>
                </a:r>
                <a:r>
                  <a:rPr lang="en-US" dirty="0"/>
                  <a:t> involved in Federated Learning at any given time step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No sampling or privacy requirement yet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Use </a:t>
                </a:r>
                <a:r>
                  <a:rPr lang="en-US" b="1" dirty="0"/>
                  <a:t>multivariate Taylor expansion (MTE)</a:t>
                </a:r>
                <a:r>
                  <a:rPr lang="en-US" dirty="0"/>
                  <a:t> to simplify the approximate estimator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b="0" i="0" smtClean="0">
                            <a:latin typeface="Cambria Math" panose="02040503050406030204" pitchFamily="18" charset="0"/>
                          </a:rPr>
                          <m:t>KL</m:t>
                        </m:r>
                      </m:sub>
                    </m:sSub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2439" r="-6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Naïve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4135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r>
              <a:rPr lang="en-US" dirty="0"/>
              <a:t>Federated Learning</a:t>
            </a: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517117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Sketch of proof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137546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r>
                  <a:rPr lang="en-US" dirty="0"/>
                  <a:t> is space of full-support probability distributions 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  <a:blipFill>
                <a:blip r:embed="rId2"/>
                <a:stretch>
                  <a:fillRect l="-866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Sketch of proof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533410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r>
                  <a:rPr lang="en-US" dirty="0"/>
                  <a:t> is space of full-support probability distributions 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:r>
                  <a:rPr lang="en-GB" b="0" dirty="0"/>
                  <a:t>Define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func>
                          <m:func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GB" b="0" i="0" smtClean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US" dirty="0"/>
                  <a:t> for any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  <a:blipFill>
                <a:blip r:embed="rId2"/>
                <a:stretch>
                  <a:fillRect l="-866" t="-5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Sketch of proof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676956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r>
                  <a:rPr lang="en-US" dirty="0"/>
                  <a:t> is space of full-support probability distributions 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:r>
                  <a:rPr lang="en-GB" b="0" dirty="0"/>
                  <a:t>Define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func>
                          <m:func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GB" b="0" i="0" smtClean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US" dirty="0"/>
                  <a:t> for any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Use property that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infinitely many times differentiable in the space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to write an MTE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</m:d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up to order 2</a:t>
                </a: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  <a:blipFill>
                <a:blip r:embed="rId2"/>
                <a:stretch>
                  <a:fillRect l="-866" t="-5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Sketch of proof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3664322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r>
                  <a:rPr lang="en-US" dirty="0"/>
                  <a:t> is space of full-support probability distributions 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:r>
                  <a:rPr lang="en-GB" b="0" dirty="0"/>
                  <a:t>Define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func>
                          <m:func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GB" b="0" i="0" smtClean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US" dirty="0"/>
                  <a:t> for any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Use property that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infinitely many times differentiable in the space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to write an MTE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</m:d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up to order 2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Then </a:t>
                </a:r>
                <a:r>
                  <a:rPr lang="en-GB" dirty="0"/>
                  <a:t>relate it back to expressions of distance between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and definition of KL Divergence</a:t>
                </a: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  <a:blipFill>
                <a:blip r:embed="rId2"/>
                <a:stretch>
                  <a:fillRect l="-866" t="-5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Sketch of proof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8692850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r>
                  <a:rPr lang="en-US" dirty="0"/>
                  <a:t> is space of full-support probability distributions 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𝒳</m:t>
                    </m:r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:r>
                  <a:rPr lang="en-GB" b="0" dirty="0"/>
                  <a:t>Define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</m:d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func>
                          <m:funcPr>
                            <m:ctrlPr>
                              <a:rPr lang="en-GB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GB" b="0" i="0" smtClean="0">
                                <a:latin typeface="Cambria Math" panose="02040503050406030204" pitchFamily="18" charset="0"/>
                              </a:rPr>
                              <m:t>ln</m:t>
                            </m:r>
                          </m:fName>
                          <m:e>
                            <m:sSub>
                              <m:sSubPr>
                                <m:ctrlP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𝜃</m:t>
                                </m:r>
                              </m:e>
                              <m:sub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func>
                      </m:e>
                    </m:nary>
                  </m:oMath>
                </a14:m>
                <a:r>
                  <a:rPr lang="en-US" dirty="0"/>
                  <a:t> for any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Θ</m:t>
                    </m:r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𝜃</m:t>
                            </m:r>
                          </m:e>
                          <m:sub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Use property that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infinitely many times differentiable in the space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𝒫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𝒳</m:t>
                        </m:r>
                      </m:e>
                    </m:d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to write an MTE of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Θ</m:t>
                        </m:r>
                      </m:e>
                    </m:d>
                  </m:oMath>
                </a14:m>
                <a:r>
                  <a:rPr lang="en-GB" dirty="0">
                    <a:ea typeface="Cambria Math" panose="02040503050406030204" pitchFamily="18" charset="0"/>
                  </a:rPr>
                  <a:t> up to order 2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>
                    <a:latin typeface="+mn-lt"/>
                  </a:rPr>
                  <a:t>Then </a:t>
                </a:r>
                <a:r>
                  <a:rPr lang="en-GB" dirty="0">
                    <a:latin typeface="+mn-lt"/>
                  </a:rPr>
                  <a:t>relate it back to expressions of distance between each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+mn-lt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i="1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>
                    <a:latin typeface="+mn-lt"/>
                  </a:rPr>
                  <a:t> and definition of KL Divergence</a:t>
                </a:r>
              </a:p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l-GR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dirty="0">
                    <a:latin typeface="+mn-lt"/>
                  </a:rPr>
                  <a:t> and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𝑄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l-GR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l-GR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GB" i="1">
                            <a:latin typeface="Cambria Math" panose="02040503050406030204" pitchFamily="18" charset="0"/>
                          </a:rPr>
                          <m:t>,…,</m:t>
                        </m:r>
                        <m:sSub>
                          <m:sSubPr>
                            <m:ctrlPr>
                              <a:rPr lang="en-GB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</a:rPr>
                              <m:t>𝑞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</m:oMath>
                </a14:m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7040559" cy="2749156"/>
              </a:xfrm>
              <a:prstGeom prst="rect">
                <a:avLst/>
              </a:prstGeom>
              <a:blipFill>
                <a:blip r:embed="rId2"/>
                <a:stretch>
                  <a:fillRect l="-866" t="-57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Sketch of proof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155008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0B01F78-B7CC-7361-B2DF-C0FBB4400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92" y="1455136"/>
            <a:ext cx="3312000" cy="2484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8C6287C-BC4F-59E5-8081-880026715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7865" y="1441636"/>
            <a:ext cx="3312000" cy="2484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EBBC7E-767C-7D7D-FF35-D33D250602B4}"/>
                  </a:ext>
                </a:extLst>
              </p:cNvPr>
              <p:cNvSpPr txBox="1"/>
              <p:nvPr/>
            </p:nvSpPr>
            <p:spPr>
              <a:xfrm>
                <a:off x="1018478" y="3843454"/>
                <a:ext cx="297365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b="0" dirty="0"/>
                  <a:t>(a) </a:t>
                </a:r>
                <a14:m>
                  <m:oMath xmlns:m="http://schemas.openxmlformats.org/officeDocument/2006/math">
                    <m:r>
                      <a:rPr lang="en-GB" sz="1200" b="0" i="1" smtClean="0">
                        <a:latin typeface="Cambria Math" panose="02040503050406030204" pitchFamily="18" charset="0"/>
                      </a:rPr>
                      <m:t>𝑞</m:t>
                    </m:r>
                  </m:oMath>
                </a14:m>
                <a:r>
                  <a:rPr lang="en-US" sz="1200" dirty="0"/>
                  <a:t> exemplified with a toy bimodal distribution </a:t>
                </a:r>
                <a14:m>
                  <m:oMath xmlns:m="http://schemas.openxmlformats.org/officeDocument/2006/math">
                    <m:r>
                      <a:rPr lang="en-GB" sz="1200" b="0" i="1" smtClean="0">
                        <a:latin typeface="Cambria Math" panose="02040503050406030204" pitchFamily="18" charset="0"/>
                      </a:rPr>
                      <m:t>0.5</m:t>
                    </m:r>
                    <m:r>
                      <a:rPr lang="en-GB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GB" sz="12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Bin</m:t>
                    </m:r>
                    <m:d>
                      <m:dPr>
                        <m:ctrlP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,0.4</m:t>
                        </m:r>
                      </m:e>
                    </m:d>
                    <m:r>
                      <a:rPr lang="en-GB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+0.5</m:t>
                    </m:r>
                    <m:r>
                      <a:rPr lang="en-GB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GB" sz="12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Bin</m:t>
                    </m:r>
                    <m:d>
                      <m:dPr>
                        <m:ctrlPr>
                          <a:rPr lang="en-GB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  <m:r>
                          <a:rPr lang="en-GB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,0.6</m:t>
                        </m:r>
                      </m:e>
                    </m:d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EBBC7E-767C-7D7D-FF35-D33D250602B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8478" y="3843454"/>
                <a:ext cx="2973659" cy="64633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0B1F865-1EA6-0599-F7A4-D880BAC30BD6}"/>
                  </a:ext>
                </a:extLst>
              </p:cNvPr>
              <p:cNvSpPr txBox="1"/>
              <p:nvPr/>
            </p:nvSpPr>
            <p:spPr>
              <a:xfrm>
                <a:off x="4471639" y="3843453"/>
                <a:ext cx="2973659" cy="6562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200" b="0" dirty="0"/>
                  <a:t>(b)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GB" sz="12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GB" sz="1200" i="1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GB" sz="1200" b="0" i="0" smtClean="0">
                            <a:latin typeface="Cambria Math" panose="02040503050406030204" pitchFamily="18" charset="0"/>
                          </a:rPr>
                          <m:t>KL</m:t>
                        </m:r>
                      </m:sub>
                    </m:sSub>
                    <m:d>
                      <m:dPr>
                        <m:ctrlPr>
                          <a:rPr lang="en-US" sz="120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200" b="0" i="1" dirty="0" smtClean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sz="1200" b="0" i="1" dirty="0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200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d>
                    <m:r>
                      <a:rPr lang="en-GB" sz="1200" b="0" i="1" dirty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GB" sz="1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200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GB" sz="1200">
                            <a:latin typeface="Cambria Math" panose="02040503050406030204" pitchFamily="18" charset="0"/>
                          </a:rPr>
                          <m:t>KL</m:t>
                        </m:r>
                      </m:sub>
                    </m:sSub>
                    <m:d>
                      <m:dPr>
                        <m:ctrlPr>
                          <a:rPr lang="en-US" sz="12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200" i="1" dirty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GB" sz="1200" i="1" dirty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GB" sz="1200" i="1" dirty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</m:d>
                  </m:oMath>
                </a14:m>
                <a:r>
                  <a:rPr lang="en-US" sz="1200" dirty="0"/>
                  <a:t> by setting  </a:t>
                </a:r>
                <a14:m>
                  <m:oMath xmlns:m="http://schemas.openxmlformats.org/officeDocument/2006/math">
                    <m:r>
                      <a:rPr lang="en-GB" sz="12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GB" sz="12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GB" sz="1200" i="1">
                        <a:latin typeface="Cambria Math" panose="02040503050406030204" pitchFamily="18" charset="0"/>
                      </a:rPr>
                      <m:t>0.5</m:t>
                    </m:r>
                    <m:r>
                      <a:rPr lang="en-GB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∗</m:t>
                    </m:r>
                    <m:r>
                      <m:rPr>
                        <m:sty m:val="p"/>
                      </m:rPr>
                      <a:rPr lang="en-GB" sz="12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Bin</m:t>
                    </m:r>
                    <m:d>
                      <m:dPr>
                        <m:ctrlPr>
                          <a:rPr lang="en-GB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100</m:t>
                        </m:r>
                        <m:r>
                          <a:rPr lang="en-GB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</m:d>
                    <m:r>
                      <a:rPr lang="en-GB" sz="12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+0.5∗</m:t>
                    </m:r>
                    <m:r>
                      <m:rPr>
                        <m:sty m:val="p"/>
                      </m:rPr>
                      <a:rPr lang="en-GB" sz="1200" i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Bin</m:t>
                    </m:r>
                    <m:d>
                      <m:dPr>
                        <m:ctrlPr>
                          <a:rPr lang="en-GB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100</m:t>
                        </m:r>
                        <m:r>
                          <a:rPr lang="en-GB" sz="1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1−</m:t>
                        </m:r>
                        <m: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sz="1200" dirty="0"/>
                  <a:t> for </a:t>
                </a:r>
                <a14:m>
                  <m:oMath xmlns:m="http://schemas.openxmlformats.org/officeDocument/2006/math">
                    <m:r>
                      <a:rPr lang="en-GB" sz="1200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GB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0, 0.1,…,0.9, 1</m:t>
                        </m:r>
                      </m:e>
                    </m:d>
                  </m:oMath>
                </a14:m>
                <a:endParaRPr lang="en-US" sz="12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0B1F865-1EA6-0599-F7A4-D880BAC30B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71639" y="3843453"/>
                <a:ext cx="2973659" cy="656270"/>
              </a:xfrm>
              <a:prstGeom prst="rect">
                <a:avLst/>
              </a:prstGeom>
              <a:blipFill>
                <a:blip r:embed="rId5"/>
                <a:stretch>
                  <a:fillRect l="-205" t="-926" b="-6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2652AA68-115A-4F0D-A17C-8746D04CCADF}"/>
              </a:ext>
            </a:extLst>
          </p:cNvPr>
          <p:cNvSpPr txBox="1"/>
          <p:nvPr/>
        </p:nvSpPr>
        <p:spPr>
          <a:xfrm>
            <a:off x="1972017" y="1455136"/>
            <a:ext cx="1272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Credit: Sayan Biswas</a:t>
            </a:r>
            <a:endParaRPr lang="en-US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EFBA78-F2DB-2898-C29E-5B8E8D343619}"/>
              </a:ext>
            </a:extLst>
          </p:cNvPr>
          <p:cNvSpPr txBox="1"/>
          <p:nvPr/>
        </p:nvSpPr>
        <p:spPr>
          <a:xfrm>
            <a:off x="5267746" y="1441636"/>
            <a:ext cx="12722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Credit: Sayan Biswas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1175088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r>
              <a:rPr lang="en-US" dirty="0"/>
              <a:t>Federated Learning</a:t>
            </a: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r>
              <a:rPr lang="en-US" dirty="0"/>
              <a:t>KL Divergence</a:t>
            </a:r>
          </a:p>
          <a:p>
            <a:pPr>
              <a:buClr>
                <a:srgbClr val="00B2DD"/>
              </a:buClr>
            </a:pPr>
            <a:r>
              <a:rPr lang="en-US" dirty="0"/>
              <a:t>Naïve approach</a:t>
            </a:r>
          </a:p>
          <a:p>
            <a:pPr>
              <a:buClr>
                <a:srgbClr val="00B2DD"/>
              </a:buClr>
            </a:pPr>
            <a:r>
              <a:rPr lang="en-US" b="1" dirty="0"/>
              <a:t>Improved approach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8765137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Improved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672621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Want to incorporate </a:t>
            </a:r>
            <a:r>
              <a:rPr lang="en-US" b="1" dirty="0">
                <a:latin typeface="+mn-lt"/>
              </a:rPr>
              <a:t>differential privacy (DP)</a:t>
            </a:r>
            <a:endParaRPr lang="en-US" b="1" dirty="0"/>
          </a:p>
          <a:p>
            <a:pPr>
              <a:buClr>
                <a:srgbClr val="00B2DD"/>
              </a:buClr>
            </a:pPr>
            <a:endParaRPr lang="en-US" dirty="0"/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Improved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3214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r>
              <a:rPr lang="en-US" dirty="0"/>
              <a:t>Federated Learning</a:t>
            </a: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r>
              <a:rPr lang="en-US" dirty="0"/>
              <a:t>KL Divergence</a:t>
            </a: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0449900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Want to incorporate </a:t>
            </a:r>
            <a:r>
              <a:rPr lang="en-US" b="1" dirty="0">
                <a:latin typeface="+mn-lt"/>
              </a:rPr>
              <a:t>differential privacy (DP)</a:t>
            </a:r>
          </a:p>
          <a:p>
            <a:pPr>
              <a:buClr>
                <a:srgbClr val="00B2DD"/>
              </a:buClr>
            </a:pPr>
            <a:r>
              <a:rPr lang="en-US" dirty="0"/>
              <a:t>Define adjacent histograms/distributions</a:t>
            </a:r>
          </a:p>
          <a:p>
            <a:pPr>
              <a:buClr>
                <a:srgbClr val="00B2DD"/>
              </a:buClr>
            </a:pPr>
            <a:endParaRPr lang="en-US" dirty="0"/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Improved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3581002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Want to incorporate </a:t>
            </a:r>
            <a:r>
              <a:rPr lang="en-US" b="1" dirty="0">
                <a:latin typeface="+mn-lt"/>
              </a:rPr>
              <a:t>differential privacy (DP)</a:t>
            </a:r>
          </a:p>
          <a:p>
            <a:pPr>
              <a:buClr>
                <a:srgbClr val="00B2DD"/>
              </a:buClr>
            </a:pPr>
            <a:r>
              <a:rPr lang="en-US" dirty="0"/>
              <a:t>Define adjacent histograms/distributions</a:t>
            </a:r>
          </a:p>
          <a:p>
            <a:pPr>
              <a:buClr>
                <a:srgbClr val="00B2DD"/>
              </a:buClr>
            </a:pPr>
            <a:r>
              <a:rPr lang="en-US" b="1" dirty="0"/>
              <a:t>Restricted sensitivity space</a:t>
            </a:r>
            <a:r>
              <a:rPr lang="en-US" dirty="0"/>
              <a:t> where each value occurs at least twice (to obtain finite upper bound)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Improved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412274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Want to incorporate </a:t>
            </a:r>
            <a:r>
              <a:rPr lang="en-US" b="1" dirty="0">
                <a:latin typeface="+mn-lt"/>
              </a:rPr>
              <a:t>differential privacy (DP)</a:t>
            </a:r>
          </a:p>
          <a:p>
            <a:pPr>
              <a:buClr>
                <a:srgbClr val="00B2DD"/>
              </a:buClr>
            </a:pPr>
            <a:r>
              <a:rPr lang="en-US" dirty="0"/>
              <a:t>Define adjacent histograms/distributions</a:t>
            </a:r>
          </a:p>
          <a:p>
            <a:pPr>
              <a:buClr>
                <a:srgbClr val="00B2DD"/>
              </a:buClr>
            </a:pPr>
            <a:r>
              <a:rPr lang="en-US" b="1" dirty="0"/>
              <a:t>Restricted sensitivity space</a:t>
            </a:r>
            <a:r>
              <a:rPr lang="en-US" dirty="0"/>
              <a:t> where each value occurs at least twice (to obtain finite upper bound)</a:t>
            </a:r>
          </a:p>
          <a:p>
            <a:pPr>
              <a:buClr>
                <a:srgbClr val="00B2DD"/>
              </a:buClr>
            </a:pPr>
            <a:r>
              <a:rPr lang="en-US" dirty="0"/>
              <a:t>Bound L1 sensitivity for KL Divergence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Improved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9597365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Want to incorporate </a:t>
            </a:r>
            <a:r>
              <a:rPr lang="en-US" b="1" dirty="0">
                <a:latin typeface="+mn-lt"/>
              </a:rPr>
              <a:t>differential privacy (DP)</a:t>
            </a:r>
          </a:p>
          <a:p>
            <a:pPr>
              <a:buClr>
                <a:srgbClr val="00B2DD"/>
              </a:buClr>
            </a:pPr>
            <a:r>
              <a:rPr lang="en-US" dirty="0"/>
              <a:t>Define adjacent histograms/distributions</a:t>
            </a:r>
          </a:p>
          <a:p>
            <a:pPr>
              <a:buClr>
                <a:srgbClr val="00B2DD"/>
              </a:buClr>
            </a:pPr>
            <a:r>
              <a:rPr lang="en-US" b="1" dirty="0"/>
              <a:t>Restricted sensitivity space</a:t>
            </a:r>
            <a:r>
              <a:rPr lang="en-US" dirty="0"/>
              <a:t> where each value occurs at least twice (to obtain finite upper bound)</a:t>
            </a:r>
          </a:p>
          <a:p>
            <a:pPr>
              <a:buClr>
                <a:srgbClr val="00B2DD"/>
              </a:buClr>
            </a:pPr>
            <a:r>
              <a:rPr lang="en-US" dirty="0"/>
              <a:t>Bound L1 sensitivity for KL Divergence</a:t>
            </a:r>
          </a:p>
          <a:p>
            <a:pPr>
              <a:buClr>
                <a:srgbClr val="00B2DD"/>
              </a:buClr>
            </a:pPr>
            <a:r>
              <a:rPr lang="en-US" dirty="0"/>
              <a:t>Then </a:t>
            </a:r>
            <a:r>
              <a:rPr lang="en-US" b="1" dirty="0"/>
              <a:t>compute noise required to achieve DP guarantee</a:t>
            </a:r>
            <a:r>
              <a:rPr lang="en-US" dirty="0"/>
              <a:t> that corresponds to sensitivity bound</a:t>
            </a:r>
          </a:p>
          <a:p>
            <a:pPr>
              <a:buClr>
                <a:srgbClr val="00B2DD"/>
              </a:buClr>
            </a:pPr>
            <a:endParaRPr lang="en-US" dirty="0"/>
          </a:p>
          <a:p>
            <a:pPr>
              <a:buClr>
                <a:srgbClr val="00B2DD"/>
              </a:buClr>
            </a:pPr>
            <a:endParaRPr lang="en-US" dirty="0"/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Improved approach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7850825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Upper bounds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9058157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𝒫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𝒳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ℋ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&gt;1</m:t>
                            </m:r>
                          </m:sub>
                        </m:sSub>
                      </m:e>
                    </m:d>
                  </m:oMath>
                </a14:m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19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Upper bounds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779816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𝒫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𝒳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ℋ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&gt;1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 is restricted sensitivity space</a:t>
                </a: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 xmlns=""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19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Upper bounds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608178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𝒫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𝒳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ℋ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&gt;1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 is restricted sensitivity space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Fixing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 such that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d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, we have:</a:t>
                </a: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19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Upper bounds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53621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𝒫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𝒳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ℋ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&gt;1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 is restricted sensitivity space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Fixing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 such that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d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, we have:</a:t>
                </a:r>
              </a:p>
              <a:p>
                <a:pPr>
                  <a:buClr>
                    <a:srgbClr val="00B2DD"/>
                  </a:buClr>
                </a:pPr>
                <a:endParaRPr lang="en-US" sz="100" dirty="0"/>
              </a:p>
              <a:p>
                <a:pPr marL="0" indent="0">
                  <a:buClr>
                    <a:srgbClr val="00B2DD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</m:e>
                        <m:sub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e>
                            <m: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𝒅</m:t>
                              </m:r>
                            </m:e>
                            <m: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𝑲𝑳</m:t>
                              </m:r>
                            </m:sub>
                          </m:sSub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func>
                        <m:funcPr>
                          <m:ctrlP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GB" b="1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𝐥𝐧</m:t>
                          </m:r>
                        </m:fName>
                        <m:e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𝟕</m:t>
                          </m:r>
                        </m:e>
                      </m:func>
                    </m:oMath>
                  </m:oMathPara>
                </a14:m>
                <a:endParaRPr lang="en-US" b="1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19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Upper bounds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3219791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𝒫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𝒳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ℋ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&gt;1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 is restricted sensitivity space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Fixing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 such that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d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, we have:</a:t>
                </a:r>
              </a:p>
              <a:p>
                <a:pPr>
                  <a:buClr>
                    <a:srgbClr val="00B2DD"/>
                  </a:buClr>
                </a:pPr>
                <a:endParaRPr lang="en-US" sz="100" dirty="0"/>
              </a:p>
              <a:p>
                <a:pPr marL="0" indent="0">
                  <a:buClr>
                    <a:srgbClr val="00B2DD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</m:e>
                        <m:sub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e>
                            <m: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𝒅</m:t>
                              </m:r>
                            </m:e>
                            <m: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𝑲𝑳</m:t>
                              </m:r>
                            </m:sub>
                          </m:sSub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func>
                        <m:funcPr>
                          <m:ctrlP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GB" b="1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𝐥𝐧</m:t>
                          </m:r>
                        </m:fName>
                        <m:e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𝟕</m:t>
                          </m:r>
                        </m:e>
                      </m:func>
                    </m:oMath>
                  </m:oMathPara>
                </a14:m>
                <a:endParaRPr lang="en-US" b="1" dirty="0"/>
              </a:p>
              <a:p>
                <a:pPr marL="0" indent="0">
                  <a:buClr>
                    <a:srgbClr val="00B2DD"/>
                  </a:buClr>
                  <a:buNone/>
                </a:pPr>
                <a:endParaRPr lang="en-US" sz="100" dirty="0"/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Using Monte-Carlo sampling:</a:t>
                </a: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19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Upper bounds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62913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r>
              <a:rPr lang="en-US" dirty="0"/>
              <a:t>Federated Learning</a:t>
            </a: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r>
              <a:rPr lang="en-US" dirty="0"/>
              <a:t>KL Divergence</a:t>
            </a:r>
          </a:p>
          <a:p>
            <a:pPr>
              <a:buClr>
                <a:srgbClr val="00B2DD"/>
              </a:buClr>
            </a:pPr>
            <a:r>
              <a:rPr lang="en-US" dirty="0"/>
              <a:t>Naïve approach</a:t>
            </a: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05966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: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𝒫</m:t>
                        </m:r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𝒳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−1</m:t>
                            </m:r>
                          </m:sup>
                        </m:sSup>
                        <m:d>
                          <m:dPr>
                            <m:ctrlP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GB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e>
                        </m:d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∈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ℋ</m:t>
                            </m:r>
                          </m:e>
                          <m:sub>
                            <m:r>
                              <a:rPr lang="en-GB" i="1">
                                <a:latin typeface="Cambria Math" panose="02040503050406030204" pitchFamily="18" charset="0"/>
                              </a:rPr>
                              <m:t>&gt;1</m:t>
                            </m:r>
                          </m:sub>
                        </m:sSub>
                      </m:e>
                    </m:d>
                  </m:oMath>
                </a14:m>
                <a:endParaRPr lang="en-US" dirty="0"/>
              </a:p>
              <a:p>
                <a:pPr>
                  <a:buClr>
                    <a:srgbClr val="00B2DD"/>
                  </a:buClr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 is restricted sensitivity space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Fixing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 such that 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GB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|"/>
                        <m:endChr m:val="|"/>
                        <m:ctrlPr>
                          <a:rPr lang="en-GB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</m:d>
                  </m:oMath>
                </a14:m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h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ℋ</m:t>
                        </m:r>
                      </m:e>
                      <m:sub>
                        <m:r>
                          <a:rPr lang="en-GB" i="1">
                            <a:latin typeface="Cambria Math" panose="02040503050406030204" pitchFamily="18" charset="0"/>
                          </a:rPr>
                          <m:t>&gt;1</m:t>
                        </m:r>
                      </m:sub>
                    </m:sSub>
                  </m:oMath>
                </a14:m>
                <a:r>
                  <a:rPr lang="en-US" dirty="0"/>
                  <a:t>, we have:</a:t>
                </a:r>
              </a:p>
              <a:p>
                <a:pPr>
                  <a:buClr>
                    <a:srgbClr val="00B2DD"/>
                  </a:buClr>
                </a:pPr>
                <a:endParaRPr lang="en-US" sz="100" dirty="0"/>
              </a:p>
              <a:p>
                <a:pPr marL="0" indent="0">
                  <a:buClr>
                    <a:srgbClr val="00B2DD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</m:e>
                        <m:sub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e>
                            <m: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𝒅</m:t>
                              </m:r>
                            </m:e>
                            <m: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𝑲𝑳</m:t>
                              </m:r>
                            </m:sub>
                          </m:sSub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func>
                        <m:funcPr>
                          <m:ctrlP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GB" b="1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𝐥𝐧</m:t>
                          </m:r>
                        </m:fName>
                        <m:e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&lt;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𝟎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.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𝟕</m:t>
                          </m:r>
                        </m:e>
                      </m:func>
                    </m:oMath>
                  </m:oMathPara>
                </a14:m>
                <a:endParaRPr lang="en-US" b="1" dirty="0"/>
              </a:p>
              <a:p>
                <a:pPr marL="0" indent="0">
                  <a:buClr>
                    <a:srgbClr val="00B2DD"/>
                  </a:buClr>
                  <a:buNone/>
                </a:pPr>
                <a:endParaRPr lang="en-US" sz="100" dirty="0"/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Using Monte-Carlo sampling:</a:t>
                </a:r>
              </a:p>
              <a:p>
                <a:pPr>
                  <a:buClr>
                    <a:srgbClr val="00B2DD"/>
                  </a:buClr>
                </a:pPr>
                <a:endParaRPr lang="en-US" sz="100" dirty="0"/>
              </a:p>
              <a:p>
                <a:pPr marL="0" indent="0">
                  <a:buClr>
                    <a:srgbClr val="00B2DD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</m:e>
                        <m:sub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𝑻</m:t>
                              </m:r>
                            </m:e>
                            <m: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𝟏</m:t>
                              </m:r>
                            </m:sub>
                          </m:sSub>
                        </m:sub>
                      </m:sSub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̂"/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GB" b="1" i="1">
                                      <a:latin typeface="Cambria Math" panose="02040503050406030204" pitchFamily="18" charset="0"/>
                                    </a:rPr>
                                    <m:t>𝒅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GB" b="1" i="1">
                                  <a:latin typeface="Cambria Math" panose="02040503050406030204" pitchFamily="18" charset="0"/>
                                </a:rPr>
                                <m:t>𝑲𝑳</m:t>
                              </m:r>
                            </m:sub>
                          </m:sSub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GB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𝟏</m:t>
                      </m:r>
                      <m:r>
                        <a:rPr lang="en-GB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GB" b="1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𝐥𝐧</m:t>
                          </m:r>
                        </m:fName>
                        <m:e>
                          <m:r>
                            <a:rPr lang="en-GB" b="1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𝟐</m:t>
                          </m:r>
                        </m:e>
                      </m:func>
                    </m:oMath>
                  </m:oMathPara>
                </a14:m>
                <a:endParaRPr lang="en-US" b="1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110339" cy="2749156"/>
              </a:xfrm>
              <a:prstGeom prst="rect">
                <a:avLst/>
              </a:prstGeom>
              <a:blipFill>
                <a:blip r:embed="rId2"/>
                <a:stretch>
                  <a:fillRect l="-998" t="-19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Upper bounds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059077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endParaRPr lang="en-US" dirty="0"/>
          </a:p>
          <a:p>
            <a:pPr>
              <a:buClr>
                <a:srgbClr val="00B2DD"/>
              </a:buClr>
            </a:pPr>
            <a:endParaRPr lang="en-US" dirty="0"/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Derivation of DP parameters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303917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564774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/>
              <a:t>Can either:</a:t>
            </a:r>
          </a:p>
          <a:p>
            <a:pPr>
              <a:buClr>
                <a:srgbClr val="00B2DD"/>
              </a:buClr>
            </a:pPr>
            <a:endParaRPr lang="en-US" dirty="0"/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Derivation of DP parameters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778613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dirty="0"/>
                  <a:t>Can either:</a:t>
                </a:r>
              </a:p>
              <a:p>
                <a:pPr lvl="1">
                  <a:buClr>
                    <a:srgbClr val="00B2DD"/>
                  </a:buClr>
                </a:pPr>
                <a:r>
                  <a:rPr lang="en-US" sz="2100" dirty="0"/>
                  <a:t>add noise from </a:t>
                </a:r>
                <a:r>
                  <a:rPr lang="en-US" sz="2100" b="1" dirty="0"/>
                  <a:t>Laplace distribution</a:t>
                </a:r>
                <a:r>
                  <a:rPr lang="en-US" sz="2100" dirty="0"/>
                  <a:t> to provide </a:t>
                </a:r>
                <a14:m>
                  <m:oMath xmlns:m="http://schemas.openxmlformats.org/officeDocument/2006/math">
                    <m:r>
                      <a:rPr lang="en-US" sz="2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𝜺</m:t>
                    </m:r>
                  </m:oMath>
                </a14:m>
                <a:r>
                  <a:rPr lang="en-US" sz="2100" b="1" dirty="0"/>
                  <a:t>-DP</a:t>
                </a:r>
                <a:r>
                  <a:rPr lang="en-US" sz="2100" dirty="0"/>
                  <a:t> (pure-DP)</a:t>
                </a: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  <a:blipFill>
                <a:blip r:embed="rId2"/>
                <a:stretch>
                  <a:fillRect l="-929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Derivation of DP parameters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2766007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dirty="0"/>
                  <a:t>Can either:</a:t>
                </a:r>
              </a:p>
              <a:p>
                <a:pPr lvl="1">
                  <a:buClr>
                    <a:srgbClr val="00B2DD"/>
                  </a:buClr>
                </a:pPr>
                <a:r>
                  <a:rPr lang="en-US" sz="2100" dirty="0"/>
                  <a:t>add noise from </a:t>
                </a:r>
                <a:r>
                  <a:rPr lang="en-US" sz="2100" b="1" dirty="0"/>
                  <a:t>Laplace distribution</a:t>
                </a:r>
                <a:r>
                  <a:rPr lang="en-US" sz="2100" dirty="0"/>
                  <a:t> to provide </a:t>
                </a:r>
                <a14:m>
                  <m:oMath xmlns:m="http://schemas.openxmlformats.org/officeDocument/2006/math">
                    <m:r>
                      <a:rPr lang="en-US" sz="2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𝜺</m:t>
                    </m:r>
                  </m:oMath>
                </a14:m>
                <a:r>
                  <a:rPr lang="en-US" sz="2100" b="1" dirty="0"/>
                  <a:t>-DP</a:t>
                </a:r>
                <a:r>
                  <a:rPr lang="en-US" sz="2100" dirty="0"/>
                  <a:t> (pure-DP)</a:t>
                </a:r>
              </a:p>
              <a:p>
                <a:pPr lvl="1">
                  <a:buClr>
                    <a:srgbClr val="00B2DD"/>
                  </a:buClr>
                </a:pPr>
                <a:r>
                  <a:rPr lang="en-US" sz="2100" dirty="0"/>
                  <a:t>add noise from </a:t>
                </a:r>
                <a:r>
                  <a:rPr lang="en-US" sz="2100" b="1" dirty="0"/>
                  <a:t>Gaussian distribution</a:t>
                </a:r>
                <a:r>
                  <a:rPr lang="en-US" sz="2100" dirty="0"/>
                  <a:t> to provide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1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𝜺</m:t>
                        </m:r>
                        <m:r>
                          <a:rPr lang="en-GB" sz="21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21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</m:d>
                  </m:oMath>
                </a14:m>
                <a:r>
                  <a:rPr lang="en-US" sz="2100" b="1" dirty="0"/>
                  <a:t>-DP</a:t>
                </a:r>
                <a:r>
                  <a:rPr lang="en-US" sz="2100" dirty="0"/>
                  <a:t> (approximate-DP)</a:t>
                </a:r>
              </a:p>
              <a:p>
                <a:pPr>
                  <a:buClr>
                    <a:srgbClr val="00B2DD"/>
                  </a:buClr>
                </a:pP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  <a:blipFill>
                <a:blip r:embed="rId2"/>
                <a:stretch>
                  <a:fillRect l="-929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Derivation of DP parameters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657710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dirty="0"/>
                  <a:t>Can either:</a:t>
                </a:r>
              </a:p>
              <a:p>
                <a:pPr lvl="1">
                  <a:buClr>
                    <a:srgbClr val="00B2DD"/>
                  </a:buClr>
                </a:pPr>
                <a:r>
                  <a:rPr lang="en-US" sz="2100" dirty="0"/>
                  <a:t>add noise from </a:t>
                </a:r>
                <a:r>
                  <a:rPr lang="en-US" sz="2100" b="1" dirty="0"/>
                  <a:t>Laplace distribution</a:t>
                </a:r>
                <a:r>
                  <a:rPr lang="en-US" sz="2100" dirty="0"/>
                  <a:t> to provide </a:t>
                </a:r>
                <a14:m>
                  <m:oMath xmlns:m="http://schemas.openxmlformats.org/officeDocument/2006/math">
                    <m:r>
                      <a:rPr lang="en-US" sz="2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𝜺</m:t>
                    </m:r>
                  </m:oMath>
                </a14:m>
                <a:r>
                  <a:rPr lang="en-US" sz="2100" b="1" dirty="0"/>
                  <a:t>-DP</a:t>
                </a:r>
                <a:r>
                  <a:rPr lang="en-US" sz="2100" dirty="0"/>
                  <a:t> (pure-DP)</a:t>
                </a: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  <a:blipFill>
                <a:blip r:embed="rId2"/>
                <a:stretch>
                  <a:fillRect l="-929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Derivation of DP parameters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540333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00B2DD"/>
                  </a:buClr>
                </a:pPr>
                <a:r>
                  <a:rPr lang="en-US" dirty="0"/>
                  <a:t>Can either:</a:t>
                </a:r>
              </a:p>
              <a:p>
                <a:pPr lvl="1">
                  <a:buClr>
                    <a:srgbClr val="00B2DD"/>
                  </a:buClr>
                </a:pPr>
                <a:r>
                  <a:rPr lang="en-US" sz="2100" dirty="0"/>
                  <a:t>add noise from </a:t>
                </a:r>
                <a:r>
                  <a:rPr lang="en-US" sz="2100" b="1" dirty="0"/>
                  <a:t>Laplace distribution</a:t>
                </a:r>
                <a:r>
                  <a:rPr lang="en-US" sz="2100" dirty="0"/>
                  <a:t> to provide </a:t>
                </a:r>
                <a14:m>
                  <m:oMath xmlns:m="http://schemas.openxmlformats.org/officeDocument/2006/math">
                    <m:r>
                      <a:rPr lang="en-US" sz="21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𝜺</m:t>
                    </m:r>
                  </m:oMath>
                </a14:m>
                <a:r>
                  <a:rPr lang="en-US" sz="2100" b="1" dirty="0"/>
                  <a:t>-DP</a:t>
                </a:r>
                <a:r>
                  <a:rPr lang="en-US" sz="2100" dirty="0"/>
                  <a:t> (pure-DP)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For any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≥0</m:t>
                    </m:r>
                  </m:oMath>
                </a14:m>
                <a:r>
                  <a:rPr lang="en-US" dirty="0"/>
                  <a:t>, need to sample Laplace noise from</a:t>
                </a:r>
              </a:p>
              <a:p>
                <a:pPr>
                  <a:buClr>
                    <a:srgbClr val="00B2DD"/>
                  </a:buClr>
                </a:pPr>
                <a:endParaRPr lang="en-US" sz="600" dirty="0"/>
              </a:p>
              <a:p>
                <a:pPr marL="0" indent="0">
                  <a:buClr>
                    <a:srgbClr val="00B2DD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1" i="0" smtClean="0">
                          <a:latin typeface="Cambria Math" panose="02040503050406030204" pitchFamily="18" charset="0"/>
                        </a:rPr>
                        <m:t>𝐋𝐚𝐩</m:t>
                      </m:r>
                      <m:d>
                        <m:dPr>
                          <m:ctrlPr>
                            <a:rPr lang="en-GB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f>
                            <m:fPr>
                              <m:ctrlP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GB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</m:e>
                                <m:sub>
                                  <m:sSub>
                                    <m:sSubPr>
                                      <m:ctrlPr>
                                        <a:rPr lang="en-GB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b="1" i="1" smtClean="0">
                                          <a:latin typeface="Cambria Math" panose="02040503050406030204" pitchFamily="18" charset="0"/>
                                        </a:rPr>
                                        <m:t>𝒅</m:t>
                                      </m:r>
                                    </m:e>
                                    <m:sub>
                                      <m:r>
                                        <a:rPr lang="en-GB" b="1" i="0" smtClean="0">
                                          <a:latin typeface="Cambria Math" panose="02040503050406030204" pitchFamily="18" charset="0"/>
                                        </a:rPr>
                                        <m:t>𝐊𝐋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|"/>
                                      <m:endChr m:val=""/>
                                      <m:ctrlPr>
                                        <a:rPr lang="en-GB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b="1" i="1">
                                              <a:latin typeface="Cambria Math" panose="02040503050406030204" pitchFamily="18" charset="0"/>
                                            </a:rPr>
                                            <m:t>𝑻</m:t>
                                          </m:r>
                                        </m:e>
                                        <m:sub>
                                          <m:r>
                                            <a:rPr lang="en-GB" b="1" i="1">
                                              <a:latin typeface="Cambria Math" panose="02040503050406030204" pitchFamily="18" charset="0"/>
                                            </a:rPr>
                                            <m:t>&gt;</m:t>
                                          </m:r>
                                          <m:r>
                                            <a:rPr lang="en-GB" b="1" i="1">
                                              <a:latin typeface="Cambria Math" panose="02040503050406030204" pitchFamily="18" charset="0"/>
                                            </a:rPr>
                                            <m:t>𝟏</m:t>
                                          </m:r>
                                        </m:sub>
                                      </m:sSub>
                                      <m:r>
                                        <a:rPr lang="en-GB" b="1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≤</m:t>
                                      </m:r>
                                      <m:d>
                                        <m:dPr>
                                          <m:ctrlPr>
                                            <a:rPr lang="en-GB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GB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𝟏</m:t>
                                          </m:r>
                                          <m:r>
                                            <a:rPr lang="en-GB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+</m:t>
                                          </m:r>
                                        </m:e>
                                      </m:d>
                                      <m:func>
                                        <m:funcPr>
                                          <m:ctrlPr>
                                            <a:rPr lang="en-GB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funcPr>
                                        <m:fName>
                                          <m:r>
                                            <a:rPr lang="en-GB" b="1" i="0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𝐥𝐧</m:t>
                                          </m:r>
                                        </m:fName>
                                        <m:e>
                                          <m:r>
                                            <a:rPr lang="en-GB" b="1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𝟐</m:t>
                                          </m:r>
                                        </m:e>
                                      </m:func>
                                    </m:e>
                                  </m:d>
                                </m:sub>
                              </m:sSub>
                            </m:num>
                            <m:den>
                              <m:r>
                                <a:rPr lang="en-GB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𝜺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b="1" dirty="0"/>
              </a:p>
              <a:p>
                <a:pPr marL="0" indent="0">
                  <a:buClr>
                    <a:srgbClr val="00B2DD"/>
                  </a:buClr>
                  <a:buNone/>
                </a:pPr>
                <a:r>
                  <a:rPr lang="en-US" dirty="0"/>
                  <a:t>   to provide </a:t>
                </a:r>
                <a14:m>
                  <m:oMath xmlns:m="http://schemas.openxmlformats.org/officeDocument/2006/math">
                    <m:r>
                      <a:rPr lang="en-US" sz="21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sz="2100" dirty="0"/>
                  <a:t>-DP</a:t>
                </a:r>
              </a:p>
              <a:p>
                <a:pPr marL="0" indent="0">
                  <a:buClr>
                    <a:srgbClr val="00B2DD"/>
                  </a:buClr>
                  <a:buNone/>
                </a:pPr>
                <a:endParaRPr lang="en-US" dirty="0"/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  <a:blipFill>
                <a:blip r:embed="rId2"/>
                <a:stretch>
                  <a:fillRect l="-929" t="-2439" b="-4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Derivation of DP parameters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86928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</p:spPr>
            <p:txBody>
              <a:bodyPr/>
              <a:lstStyle/>
              <a:p>
                <a:pPr lvl="1">
                  <a:buClr>
                    <a:srgbClr val="00B2DD"/>
                  </a:buClr>
                </a:pPr>
                <a:r>
                  <a:rPr lang="en-US" sz="2100" dirty="0"/>
                  <a:t>add noise from </a:t>
                </a:r>
                <a:r>
                  <a:rPr lang="en-US" sz="2100" b="1" dirty="0"/>
                  <a:t>Gaussian distribution</a:t>
                </a:r>
                <a:r>
                  <a:rPr lang="en-US" sz="2100" dirty="0"/>
                  <a:t> to provide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100" b="1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𝜺</m:t>
                        </m:r>
                        <m:r>
                          <a:rPr lang="en-GB" sz="21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21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</m:d>
                  </m:oMath>
                </a14:m>
                <a:r>
                  <a:rPr lang="en-US" sz="2100" b="1" dirty="0"/>
                  <a:t>-DP</a:t>
                </a:r>
                <a:r>
                  <a:rPr lang="en-US" sz="2100" dirty="0"/>
                  <a:t> (approximate-DP)</a:t>
                </a:r>
                <a:endParaRPr lang="en-US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  <a:blipFill>
                <a:blip r:embed="rId2"/>
                <a:stretch>
                  <a:fillRect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Derivation of DP parameters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2571928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</p:spPr>
            <p:txBody>
              <a:bodyPr/>
              <a:lstStyle/>
              <a:p>
                <a:pPr lvl="1">
                  <a:buClr>
                    <a:srgbClr val="00B2DD"/>
                  </a:buClr>
                </a:pPr>
                <a:r>
                  <a:rPr lang="en-US" sz="2100" dirty="0"/>
                  <a:t>add noise from </a:t>
                </a:r>
                <a:r>
                  <a:rPr lang="en-US" sz="2100" b="1" dirty="0"/>
                  <a:t>Gaussian distribution</a:t>
                </a:r>
                <a:r>
                  <a:rPr lang="en-US" sz="2100" dirty="0"/>
                  <a:t> to provide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1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1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𝜺</m:t>
                        </m:r>
                        <m:r>
                          <a:rPr lang="en-GB" sz="21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21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</m:d>
                  </m:oMath>
                </a14:m>
                <a:r>
                  <a:rPr lang="en-US" sz="2100" b="1" dirty="0"/>
                  <a:t>-DP</a:t>
                </a:r>
                <a:r>
                  <a:rPr lang="en-US" sz="2100" dirty="0"/>
                  <a:t> (approximate-DP)</a:t>
                </a:r>
              </a:p>
              <a:p>
                <a:pPr>
                  <a:buClr>
                    <a:srgbClr val="00B2DD"/>
                  </a:buClr>
                </a:pPr>
                <a:r>
                  <a:rPr lang="en-US" dirty="0"/>
                  <a:t>For any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GB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≥0</m:t>
                    </m:r>
                  </m:oMath>
                </a14:m>
                <a:r>
                  <a:rPr lang="en-US" dirty="0"/>
                  <a:t>, need to sample Gaussian noise from</a:t>
                </a:r>
              </a:p>
              <a:p>
                <a:pPr>
                  <a:buClr>
                    <a:srgbClr val="00B2DD"/>
                  </a:buClr>
                </a:pPr>
                <a:endParaRPr lang="en-US" sz="600" dirty="0"/>
              </a:p>
              <a:p>
                <a:pPr marL="0" indent="0">
                  <a:buClr>
                    <a:srgbClr val="00B2DD"/>
                  </a:buClr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𝓝</m:t>
                      </m:r>
                      <m:d>
                        <m:dPr>
                          <m:ctrlPr>
                            <a:rPr lang="en-GB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b="1" i="1" smtClean="0">
                              <a:latin typeface="Cambria Math" panose="02040503050406030204" pitchFamily="18" charset="0"/>
                            </a:rPr>
                            <m:t>𝟎</m:t>
                          </m:r>
                          <m:r>
                            <a:rPr lang="en-GB" b="1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f>
                            <m:fPr>
                              <m:ctrlP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GB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  <m:func>
                                <m:funcPr>
                                  <m:ctrlPr>
                                    <a:rPr lang="en-GB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uncPr>
                                <m:fName>
                                  <m:r>
                                    <a:rPr lang="en-GB" b="1" i="0" smtClean="0">
                                      <a:latin typeface="Cambria Math" panose="02040503050406030204" pitchFamily="18" charset="0"/>
                                    </a:rPr>
                                    <m:t>𝐥𝐧</m:t>
                                  </m:r>
                                </m:fName>
                                <m:e>
                                  <m:f>
                                    <m:fPr>
                                      <m:ctrlPr>
                                        <a:rPr lang="en-GB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GB" b="1" i="1" smtClean="0">
                                          <a:latin typeface="Cambria Math" panose="02040503050406030204" pitchFamily="18" charset="0"/>
                                        </a:rPr>
                                        <m:t>𝟏</m:t>
                                      </m:r>
                                      <m:r>
                                        <a:rPr lang="en-GB" b="1" i="1" smtClean="0">
                                          <a:latin typeface="Cambria Math" panose="02040503050406030204" pitchFamily="18" charset="0"/>
                                        </a:rPr>
                                        <m:t>.</m:t>
                                      </m:r>
                                      <m:r>
                                        <a:rPr lang="en-GB" b="1" i="1" smtClean="0">
                                          <a:latin typeface="Cambria Math" panose="02040503050406030204" pitchFamily="18" charset="0"/>
                                        </a:rPr>
                                        <m:t>𝟐𝟓</m:t>
                                      </m:r>
                                    </m:num>
                                    <m:den>
                                      <m:r>
                                        <a:rPr lang="en-GB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𝜹</m:t>
                                      </m:r>
                                    </m:den>
                                  </m:f>
                                </m:e>
                              </m:func>
                              <m:r>
                                <a:rPr lang="en-GB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d>
                                <m:dPr>
                                  <m:ctrlPr>
                                    <a:rPr lang="en-GB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GB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GB" b="1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∆</m:t>
                                      </m:r>
                                    </m:e>
                                    <m:sub>
                                      <m:sSub>
                                        <m:sSubPr>
                                          <m:ctrlPr>
                                            <a:rPr lang="en-GB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GB" b="1" i="1">
                                              <a:latin typeface="Cambria Math" panose="02040503050406030204" pitchFamily="18" charset="0"/>
                                            </a:rPr>
                                            <m:t>𝒅</m:t>
                                          </m:r>
                                        </m:e>
                                        <m:sub>
                                          <m:r>
                                            <a:rPr lang="en-GB" b="1" i="1">
                                              <a:latin typeface="Cambria Math" panose="02040503050406030204" pitchFamily="18" charset="0"/>
                                            </a:rPr>
                                            <m:t>𝑲𝑳</m:t>
                                          </m:r>
                                        </m:sub>
                                      </m:sSub>
                                      <m:d>
                                        <m:dPr>
                                          <m:begChr m:val="|"/>
                                          <m:endChr m:val=""/>
                                          <m:ctrlPr>
                                            <a:rPr lang="en-GB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GB" b="1" i="1">
                                                  <a:latin typeface="Cambria Math" panose="02040503050406030204" pitchFamily="18" charset="0"/>
                                                </a:rPr>
                                                <m:t>𝑻</m:t>
                                              </m:r>
                                            </m:e>
                                            <m:sub>
                                              <m:r>
                                                <a:rPr lang="en-GB" b="1" i="1">
                                                  <a:latin typeface="Cambria Math" panose="02040503050406030204" pitchFamily="18" charset="0"/>
                                                </a:rPr>
                                                <m:t>&gt;</m:t>
                                              </m:r>
                                              <m:r>
                                                <a:rPr lang="en-GB" b="1" i="1">
                                                  <a:latin typeface="Cambria Math" panose="02040503050406030204" pitchFamily="18" charset="0"/>
                                                </a:rPr>
                                                <m:t>𝟏</m:t>
                                              </m:r>
                                            </m:sub>
                                          </m:sSub>
                                          <m:r>
                                            <a:rPr lang="en-GB" b="1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≤</m:t>
                                          </m:r>
                                          <m:d>
                                            <m:dPr>
                                              <m:ctrlPr>
                                                <a:rPr lang="en-GB" b="1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dPr>
                                            <m:e>
                                              <m:r>
                                                <a:rPr lang="en-GB" b="1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𝟏</m:t>
                                              </m:r>
                                              <m:r>
                                                <a:rPr lang="en-GB" b="1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+</m:t>
                                              </m:r>
                                            </m:e>
                                          </m:d>
                                          <m:func>
                                            <m:funcPr>
                                              <m:ctrlPr>
                                                <a:rPr lang="en-GB" b="1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funcPr>
                                            <m:fName>
                                              <m:r>
                                                <a:rPr lang="en-GB" b="1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𝒍𝒏</m:t>
                                              </m:r>
                                            </m:fName>
                                            <m:e>
                                              <m:r>
                                                <a:rPr lang="en-GB" b="1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𝟐</m:t>
                                              </m:r>
                                            </m:e>
                                          </m:func>
                                        </m:e>
                                      </m:d>
                                    </m:sub>
                                  </m:sSub>
                                </m:e>
                              </m:d>
                            </m:num>
                            <m:den>
                              <m:r>
                                <a:rPr lang="en-GB" b="1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𝜺</m:t>
                              </m:r>
                            </m:den>
                          </m:f>
                        </m:e>
                      </m:d>
                    </m:oMath>
                  </m:oMathPara>
                </a14:m>
                <a:endParaRPr lang="en-US" b="1" dirty="0"/>
              </a:p>
              <a:p>
                <a:pPr marL="0" indent="0">
                  <a:buClr>
                    <a:srgbClr val="00B2DD"/>
                  </a:buClr>
                  <a:buNone/>
                </a:pPr>
                <a:r>
                  <a:rPr lang="en-US" dirty="0"/>
                  <a:t>   to provide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e>
                    </m:d>
                  </m:oMath>
                </a14:m>
                <a:r>
                  <a:rPr lang="en-US" dirty="0"/>
                  <a:t>-DP</a:t>
                </a: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  <a:p>
                <a:pPr>
                  <a:buClr>
                    <a:srgbClr val="00B2DD"/>
                  </a:buClr>
                </a:pPr>
                <a:endParaRPr lang="en-US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1" y="1763577"/>
                <a:ext cx="6564774" cy="2749156"/>
              </a:xfrm>
              <a:prstGeom prst="rect">
                <a:avLst/>
              </a:prstGeom>
              <a:blipFill>
                <a:blip r:embed="rId2"/>
                <a:stretch>
                  <a:fillRect l="-929" t="-2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Derivation of DP parameters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79777057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564774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</a:rPr>
              <a:t>Full distribution vs Monte-Carlo sampling</a:t>
            </a:r>
            <a:endParaRPr lang="en-US" b="1" dirty="0">
              <a:solidFill>
                <a:srgbClr val="00B2DD"/>
              </a:solidFill>
              <a:latin typeface="+mn-lt"/>
            </a:endParaRP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19939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r>
              <a:rPr lang="en-US" dirty="0"/>
              <a:t>Federated Learning</a:t>
            </a: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r>
              <a:rPr lang="en-US" dirty="0"/>
              <a:t>KL Divergence</a:t>
            </a:r>
          </a:p>
          <a:p>
            <a:pPr>
              <a:buClr>
                <a:srgbClr val="00B2DD"/>
              </a:buClr>
            </a:pPr>
            <a:r>
              <a:rPr lang="en-US" dirty="0"/>
              <a:t>Naïve approach</a:t>
            </a:r>
          </a:p>
          <a:p>
            <a:pPr>
              <a:buClr>
                <a:srgbClr val="00B2DD"/>
              </a:buClr>
            </a:pPr>
            <a:r>
              <a:rPr lang="en-US" dirty="0"/>
              <a:t>Improved approach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7810941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564774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</a:rPr>
              <a:t>Full distribution vs Monte-Carlo sampling</a:t>
            </a:r>
            <a:endParaRPr lang="en-US" b="1" dirty="0">
              <a:solidFill>
                <a:srgbClr val="00B2DD"/>
              </a:solidFill>
              <a:latin typeface="+mn-lt"/>
            </a:endParaRP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B830773-D898-4854-69E6-502E10604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880" y="1619185"/>
            <a:ext cx="3312000" cy="2484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30F2C6-4CED-42B7-139A-36B2B1861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519" y="1619185"/>
            <a:ext cx="3312000" cy="2484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B5CBDF9-E6B3-0CD5-9D55-DF04CDC0BD10}"/>
                  </a:ext>
                </a:extLst>
              </p:cNvPr>
              <p:cNvSpPr txBox="1"/>
              <p:nvPr/>
            </p:nvSpPr>
            <p:spPr>
              <a:xfrm>
                <a:off x="1323278" y="4103185"/>
                <a:ext cx="6638693" cy="5078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/>
                  <a:t>Laplace graphs based on sensitivity analysis for different values of </a:t>
                </a:r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dirty="0"/>
                  <a:t> with (i) full distribution (ii) Monte-Carlo sampling</a:t>
                </a: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EB5CBDF9-E6B3-0CD5-9D55-DF04CDC0BD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23278" y="4103185"/>
                <a:ext cx="6638693" cy="507831"/>
              </a:xfrm>
              <a:prstGeom prst="rect">
                <a:avLst/>
              </a:prstGeom>
              <a:blipFill>
                <a:blip r:embed="rId4"/>
                <a:stretch>
                  <a:fillRect l="-184" t="-1205" b="-1204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3075670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next?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1920349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564774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Privately estimate KL Divergence with sampling</a:t>
            </a:r>
            <a:r>
              <a:rPr lang="en-US" dirty="0"/>
              <a:t> in a </a:t>
            </a:r>
            <a:r>
              <a:rPr lang="en-US" b="1" dirty="0"/>
              <a:t>multi-server environment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next?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57896425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564774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Privately estimate KL Divergence with sampling</a:t>
            </a:r>
            <a:r>
              <a:rPr lang="en-US" dirty="0"/>
              <a:t> in a </a:t>
            </a:r>
            <a:r>
              <a:rPr lang="en-US" b="1" dirty="0"/>
              <a:t>multi-server environment</a:t>
            </a:r>
          </a:p>
          <a:p>
            <a:pPr>
              <a:buClr>
                <a:srgbClr val="00B2DD"/>
              </a:buClr>
            </a:pPr>
            <a:r>
              <a:rPr lang="en-US" dirty="0"/>
              <a:t>Investigate </a:t>
            </a:r>
            <a:r>
              <a:rPr lang="en-US" b="1" dirty="0"/>
              <a:t>family of distributions</a:t>
            </a:r>
            <a:r>
              <a:rPr lang="en-US" dirty="0"/>
              <a:t> (e.g. exponential)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next?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489576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564774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Privately estimate KL Divergence with sampling</a:t>
            </a:r>
            <a:r>
              <a:rPr lang="en-US" dirty="0"/>
              <a:t> in a </a:t>
            </a:r>
            <a:r>
              <a:rPr lang="en-US" b="1" dirty="0"/>
              <a:t>multi-server environment</a:t>
            </a:r>
          </a:p>
          <a:p>
            <a:pPr>
              <a:buClr>
                <a:srgbClr val="00B2DD"/>
              </a:buClr>
            </a:pPr>
            <a:r>
              <a:rPr lang="en-US" dirty="0"/>
              <a:t>Investigate </a:t>
            </a:r>
            <a:r>
              <a:rPr lang="en-US" b="1" dirty="0"/>
              <a:t>family of distributions</a:t>
            </a:r>
            <a:r>
              <a:rPr lang="en-US" dirty="0"/>
              <a:t> (e.g. exponential)</a:t>
            </a:r>
          </a:p>
          <a:p>
            <a:pPr>
              <a:buClr>
                <a:srgbClr val="00B2DD"/>
              </a:buClr>
            </a:pPr>
            <a:r>
              <a:rPr lang="en-US" dirty="0"/>
              <a:t>Comparison between value and noise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next?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1358451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564774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dirty="0">
                <a:latin typeface="+mn-lt"/>
              </a:rPr>
              <a:t>Privately estimate KL Divergence with sampling</a:t>
            </a:r>
            <a:r>
              <a:rPr lang="en-US" dirty="0"/>
              <a:t> in a </a:t>
            </a:r>
            <a:r>
              <a:rPr lang="en-US" b="1" dirty="0"/>
              <a:t>multi-server environment</a:t>
            </a:r>
          </a:p>
          <a:p>
            <a:pPr>
              <a:buClr>
                <a:srgbClr val="00B2DD"/>
              </a:buClr>
            </a:pPr>
            <a:r>
              <a:rPr lang="en-US" dirty="0"/>
              <a:t>Investigate </a:t>
            </a:r>
            <a:r>
              <a:rPr lang="en-US" b="1" dirty="0"/>
              <a:t>family of distributions</a:t>
            </a:r>
            <a:r>
              <a:rPr lang="en-US" dirty="0"/>
              <a:t> (e.g. exponential)</a:t>
            </a:r>
          </a:p>
          <a:p>
            <a:pPr>
              <a:buClr>
                <a:srgbClr val="00B2DD"/>
              </a:buClr>
            </a:pPr>
            <a:r>
              <a:rPr lang="en-US" dirty="0"/>
              <a:t>Comparison between value and noise</a:t>
            </a:r>
          </a:p>
          <a:p>
            <a:pPr>
              <a:buClr>
                <a:srgbClr val="00B2DD"/>
              </a:buClr>
            </a:pPr>
            <a:r>
              <a:rPr lang="en-US" dirty="0"/>
              <a:t>Theorem about </a:t>
            </a:r>
            <a:r>
              <a:rPr lang="en-US" b="1" dirty="0"/>
              <a:t>“almost no utility loss”</a:t>
            </a:r>
            <a:r>
              <a:rPr lang="en-US" dirty="0"/>
              <a:t> with a particular privacy guarantee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next?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8073911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3659" cy="5143498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03504" y="3573912"/>
            <a:ext cx="5135144" cy="112392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r>
              <a:rPr lang="en-US" sz="2800" dirty="0">
                <a:solidFill>
                  <a:srgbClr val="00B2DD"/>
                </a:solidFill>
                <a:latin typeface="+mn-lt"/>
              </a:rPr>
              <a:t>Thank you for listening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03504" y="3968736"/>
            <a:ext cx="6858000" cy="33428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i="0" kern="1200" baseline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rgbClr val="00B2DD"/>
                </a:solidFill>
                <a:latin typeface="+mn-lt"/>
              </a:rPr>
              <a:t>Any questions?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1DE5AF-67EE-704C-EEC8-32BF415ACBC7}"/>
              </a:ext>
            </a:extLst>
          </p:cNvPr>
          <p:cNvSpPr txBox="1">
            <a:spLocks/>
          </p:cNvSpPr>
          <p:nvPr/>
        </p:nvSpPr>
        <p:spPr>
          <a:xfrm>
            <a:off x="603504" y="4576609"/>
            <a:ext cx="6858000" cy="3342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Avenir Next Medium" charset="0"/>
                <a:ea typeface="Avenir Next Medium" charset="0"/>
                <a:cs typeface="Avenir Next Medium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rgbClr val="00B2DD"/>
                </a:solidFill>
                <a:latin typeface="+mn-lt"/>
                <a:ea typeface="Avenir Next" charset="0"/>
                <a:cs typeface="Avenir Next" charset="0"/>
              </a:rPr>
              <a:t>Mary.P.Scott@warwick.ac.uk</a:t>
            </a:r>
            <a:endParaRPr lang="en-US" sz="1400" b="0" i="0" dirty="0">
              <a:solidFill>
                <a:srgbClr val="00B2DD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78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00B2DD"/>
              </a:buClr>
            </a:pPr>
            <a:r>
              <a:rPr lang="en-US" b="1" dirty="0">
                <a:latin typeface="+mn-lt"/>
              </a:rPr>
              <a:t>Motivation</a:t>
            </a:r>
          </a:p>
          <a:p>
            <a:pPr>
              <a:buClr>
                <a:srgbClr val="00B2DD"/>
              </a:buClr>
            </a:pPr>
            <a:r>
              <a:rPr lang="en-US" dirty="0"/>
              <a:t>Federated Learning</a:t>
            </a:r>
          </a:p>
          <a:p>
            <a:pPr>
              <a:buClr>
                <a:srgbClr val="00B2DD"/>
              </a:buClr>
            </a:pPr>
            <a:r>
              <a:rPr lang="en-US" dirty="0"/>
              <a:t>KL Divergence</a:t>
            </a:r>
          </a:p>
          <a:p>
            <a:pPr>
              <a:buClr>
                <a:srgbClr val="00B2DD"/>
              </a:buClr>
            </a:pPr>
            <a:r>
              <a:rPr lang="en-US" dirty="0"/>
              <a:t>Naïve approach</a:t>
            </a:r>
          </a:p>
          <a:p>
            <a:pPr>
              <a:buClr>
                <a:srgbClr val="00B2DD"/>
              </a:buClr>
            </a:pPr>
            <a:r>
              <a:rPr lang="en-US" dirty="0"/>
              <a:t>Improved approach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What will be covered in this talk?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730776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rgbClr val="00B2DD"/>
                </a:solidFill>
                <a:latin typeface="+mn-lt"/>
              </a:rPr>
              <a:t>Motivation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76943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1174</TotalTime>
  <Words>1843</Words>
  <Application>Microsoft Office PowerPoint</Application>
  <PresentationFormat>On-screen Show (16:9)</PresentationFormat>
  <Paragraphs>315</Paragraphs>
  <Slides>76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76</vt:i4>
      </vt:variant>
    </vt:vector>
  </HeadingPairs>
  <TitlesOfParts>
    <vt:vector size="81" baseType="lpstr">
      <vt:lpstr>Arial</vt:lpstr>
      <vt:lpstr>Avenir Next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Kerry Mawby</dc:creator>
  <cp:lastModifiedBy>SCOTT, MARY (PGR)</cp:lastModifiedBy>
  <cp:revision>171</cp:revision>
  <dcterms:created xsi:type="dcterms:W3CDTF">2017-04-05T11:04:35Z</dcterms:created>
  <dcterms:modified xsi:type="dcterms:W3CDTF">2023-06-07T13:34:04Z</dcterms:modified>
</cp:coreProperties>
</file>

<file path=docProps/thumbnail.jpeg>
</file>